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89" r:id="rId3"/>
    <p:sldId id="390" r:id="rId4"/>
    <p:sldId id="393" r:id="rId5"/>
    <p:sldId id="408" r:id="rId6"/>
    <p:sldId id="417" r:id="rId7"/>
    <p:sldId id="388" r:id="rId8"/>
    <p:sldId id="409" r:id="rId9"/>
    <p:sldId id="410" r:id="rId10"/>
    <p:sldId id="411" r:id="rId11"/>
    <p:sldId id="418" r:id="rId12"/>
    <p:sldId id="427" r:id="rId13"/>
    <p:sldId id="412" r:id="rId14"/>
    <p:sldId id="423" r:id="rId15"/>
    <p:sldId id="424" r:id="rId16"/>
    <p:sldId id="426" r:id="rId17"/>
    <p:sldId id="413" r:id="rId18"/>
    <p:sldId id="414" r:id="rId19"/>
    <p:sldId id="415" r:id="rId20"/>
    <p:sldId id="428" r:id="rId21"/>
    <p:sldId id="416" r:id="rId22"/>
    <p:sldId id="419" r:id="rId23"/>
    <p:sldId id="429" r:id="rId24"/>
    <p:sldId id="394" r:id="rId25"/>
    <p:sldId id="397" r:id="rId26"/>
    <p:sldId id="398" r:id="rId27"/>
    <p:sldId id="399" r:id="rId28"/>
    <p:sldId id="400" r:id="rId29"/>
    <p:sldId id="401" r:id="rId30"/>
    <p:sldId id="402" r:id="rId31"/>
    <p:sldId id="405" r:id="rId32"/>
    <p:sldId id="432" r:id="rId33"/>
    <p:sldId id="259" r:id="rId34"/>
    <p:sldId id="295" r:id="rId35"/>
    <p:sldId id="260" r:id="rId36"/>
    <p:sldId id="261" r:id="rId37"/>
    <p:sldId id="262" r:id="rId38"/>
    <p:sldId id="264" r:id="rId39"/>
    <p:sldId id="265" r:id="rId40"/>
    <p:sldId id="267" r:id="rId41"/>
    <p:sldId id="296" r:id="rId42"/>
    <p:sldId id="297" r:id="rId43"/>
    <p:sldId id="272" r:id="rId44"/>
    <p:sldId id="274" r:id="rId45"/>
    <p:sldId id="303" r:id="rId46"/>
    <p:sldId id="268" r:id="rId47"/>
    <p:sldId id="271" r:id="rId48"/>
    <p:sldId id="266" r:id="rId49"/>
    <p:sldId id="269" r:id="rId50"/>
    <p:sldId id="305" r:id="rId51"/>
    <p:sldId id="431" r:id="rId52"/>
    <p:sldId id="308" r:id="rId53"/>
    <p:sldId id="310" r:id="rId54"/>
    <p:sldId id="320" r:id="rId55"/>
    <p:sldId id="312" r:id="rId56"/>
    <p:sldId id="313" r:id="rId57"/>
    <p:sldId id="314" r:id="rId58"/>
    <p:sldId id="315" r:id="rId59"/>
    <p:sldId id="317" r:id="rId60"/>
    <p:sldId id="318" r:id="rId61"/>
    <p:sldId id="278" r:id="rId62"/>
    <p:sldId id="270" r:id="rId63"/>
    <p:sldId id="276" r:id="rId64"/>
    <p:sldId id="277" r:id="rId65"/>
    <p:sldId id="279" r:id="rId66"/>
    <p:sldId id="280" r:id="rId67"/>
    <p:sldId id="285" r:id="rId68"/>
    <p:sldId id="286" r:id="rId69"/>
    <p:sldId id="287" r:id="rId70"/>
    <p:sldId id="322" r:id="rId71"/>
    <p:sldId id="323" r:id="rId72"/>
    <p:sldId id="288" r:id="rId73"/>
    <p:sldId id="289" r:id="rId74"/>
    <p:sldId id="290" r:id="rId75"/>
    <p:sldId id="292" r:id="rId76"/>
    <p:sldId id="306" r:id="rId77"/>
    <p:sldId id="385" r:id="rId78"/>
    <p:sldId id="330" r:id="rId79"/>
    <p:sldId id="331" r:id="rId80"/>
    <p:sldId id="336" r:id="rId8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sque chen" initials="mc" lastIdx="1" clrIdx="0">
    <p:extLst>
      <p:ext uri="{19B8F6BF-5375-455C-9EA6-DF929625EA0E}">
        <p15:presenceInfo xmlns:p15="http://schemas.microsoft.com/office/powerpoint/2012/main" xmlns="" userId="713f3a21a632c73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22" d="100"/>
          <a:sy n="122" d="100"/>
        </p:scale>
        <p:origin x="-96" y="-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HIV" TargetMode="External"/><Relationship Id="rId13" Type="http://schemas.openxmlformats.org/officeDocument/2006/relationships/hyperlink" Target="https://zh.wikipedia.org/wiki/%E5%9F%BA%E6%9C%AC%E4%BC%A0%E6%9F%93%E6%95%B0#cite_note-3" TargetMode="External"/><Relationship Id="rId18" Type="http://schemas.openxmlformats.org/officeDocument/2006/relationships/hyperlink" Target="https://zh.wikipedia.org/wiki/1918%E5%B9%B4%E6%B5%81%E6%84%9F%E5%A4%A7%E6%B5%81%E8%A1%8C" TargetMode="External"/><Relationship Id="rId3" Type="http://schemas.openxmlformats.org/officeDocument/2006/relationships/hyperlink" Target="https://zh.wikipedia.org/wiki/%E7%99%BD%E5%96%89" TargetMode="External"/><Relationship Id="rId21" Type="http://schemas.openxmlformats.org/officeDocument/2006/relationships/hyperlink" Target="https://zh.wikipedia.org/wiki/%E8%A5%BF%E9%9D%9E%E4%BC%8A%E6%B3%A2%E6%8B%89%E7%97%85%E6%AF%92%E7%96%AB%E7%97%87" TargetMode="External"/><Relationship Id="rId7" Type="http://schemas.openxmlformats.org/officeDocument/2006/relationships/hyperlink" Target="https://zh.wikipedia.org/wiki/%E6%B5%81%E8%A1%8C%E6%80%A7%E8%85%AE%E8%85%BA%E7%82%8E" TargetMode="External"/><Relationship Id="rId12" Type="http://schemas.openxmlformats.org/officeDocument/2006/relationships/hyperlink" Target="https://zh.wikipedia.org/wiki/%E7%99%BE%E6%97%A5%E5%92%B3" TargetMode="External"/><Relationship Id="rId17" Type="http://schemas.openxmlformats.org/officeDocument/2006/relationships/hyperlink" Target="https://zh.wikipedia.org/wiki/%E6%B5%81%E8%A1%8C%E6%80%A7%E6%84%9F%E5%86%92" TargetMode="External"/><Relationship Id="rId2" Type="http://schemas.openxmlformats.org/officeDocument/2006/relationships/hyperlink" Target="https://zh.wikipedia.org/wiki/%E9%BA%BB%E7%96%B9" TargetMode="External"/><Relationship Id="rId16" Type="http://schemas.openxmlformats.org/officeDocument/2006/relationships/hyperlink" Target="https://zh.wikipedia.org/wiki/%E5%9F%BA%E6%9C%AC%E4%BC%A0%E6%9F%93%E6%95%B0#cite_note-6" TargetMode="External"/><Relationship Id="rId20" Type="http://schemas.openxmlformats.org/officeDocument/2006/relationships/hyperlink" Target="https://zh.wikipedia.org/wiki/%E4%BC%8A%E6%B3%A2%E6%8B%89%E5%87%BA%E8%A1%80%E7%86%B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h.wikipedia.org/wiki/%E9%A2%A8%E7%96%B9" TargetMode="External"/><Relationship Id="rId11" Type="http://schemas.openxmlformats.org/officeDocument/2006/relationships/hyperlink" Target="https://zh.wikipedia.org/wiki/%E5%9F%BA%E6%9C%AC%E4%BC%A0%E6%9F%93%E6%95%B0#cite_note-2" TargetMode="External"/><Relationship Id="rId5" Type="http://schemas.openxmlformats.org/officeDocument/2006/relationships/hyperlink" Target="https://zh.wikipedia.org/wiki/%E8%84%8A%E9%AB%93%E7%81%B0%E8%B3%AA%E7%82%8E" TargetMode="External"/><Relationship Id="rId15" Type="http://schemas.openxmlformats.org/officeDocument/2006/relationships/hyperlink" Target="https://zh.wikipedia.org/wiki/%E5%9F%BA%E6%9C%AC%E4%BC%A0%E6%9F%93%E6%95%B0#cite_note-sars1-4" TargetMode="External"/><Relationship Id="rId10" Type="http://schemas.openxmlformats.org/officeDocument/2006/relationships/hyperlink" Target="https://zh.wikipedia.org/w/index.php?title=%E8%89%BE%E6%BB%8B%E7%97%85%E5%9C%A8%E9%9D%9E%E6%B4%B2%E7%9A%84%E6%83%85%E6%B3%81&amp;action=edit&amp;redlink=1" TargetMode="External"/><Relationship Id="rId19" Type="http://schemas.openxmlformats.org/officeDocument/2006/relationships/hyperlink" Target="https://zh.wikipedia.org/wiki/%E5%9F%BA%E6%9C%AC%E4%BC%A0%E6%9F%93%E6%95%B0#cite_note-7" TargetMode="External"/><Relationship Id="rId4" Type="http://schemas.openxmlformats.org/officeDocument/2006/relationships/hyperlink" Target="https://zh.wikipedia.org/wiki/%E5%A4%A9%E8%8A%B1" TargetMode="External"/><Relationship Id="rId9" Type="http://schemas.openxmlformats.org/officeDocument/2006/relationships/hyperlink" Target="https://zh.wikipedia.org/wiki/AIDS" TargetMode="External"/><Relationship Id="rId14" Type="http://schemas.openxmlformats.org/officeDocument/2006/relationships/hyperlink" Target="https://zh.wikipedia.org/wiki/SARS" TargetMode="External"/><Relationship Id="rId22" Type="http://schemas.openxmlformats.org/officeDocument/2006/relationships/hyperlink" Target="https://zh.wikipedia.org/wiki/%E5%9F%BA%E6%9C%AC%E4%BC%A0%E6%9F%93%E6%95%B0#cite_note-8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7F2A034-A35A-4BF7-8B91-F5DDAC3A1D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新興傳染病與腸病毒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6364F17C-4898-42D3-8F26-898594AF44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國泰綜合醫院</a:t>
            </a:r>
            <a:endParaRPr lang="en-US" altLang="zh-TW" dirty="0"/>
          </a:p>
          <a:p>
            <a:r>
              <a:rPr lang="zh-TW" altLang="en-US" dirty="0"/>
              <a:t>陳君毅兒科專科診所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陳彥任 醫師</a:t>
            </a:r>
          </a:p>
        </p:txBody>
      </p:sp>
      <p:sp>
        <p:nvSpPr>
          <p:cNvPr id="4" name="副標題 2">
            <a:extLst>
              <a:ext uri="{FF2B5EF4-FFF2-40B4-BE49-F238E27FC236}">
                <a16:creationId xmlns:a16="http://schemas.microsoft.com/office/drawing/2014/main" xmlns="" id="{1949E3C3-8C7B-4D7C-9436-A61B69505BA1}"/>
              </a:ext>
            </a:extLst>
          </p:cNvPr>
          <p:cNvSpPr txBox="1">
            <a:spLocks/>
          </p:cNvSpPr>
          <p:nvPr/>
        </p:nvSpPr>
        <p:spPr>
          <a:xfrm>
            <a:off x="4495800" y="5481653"/>
            <a:ext cx="3200400" cy="1463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None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 香山衛生所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513409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0994" y="1418126"/>
            <a:ext cx="11198629" cy="1413799"/>
          </a:xfrm>
        </p:spPr>
        <p:txBody>
          <a:bodyPr>
            <a:noAutofit/>
          </a:bodyPr>
          <a:lstStyle/>
          <a:p>
            <a:r>
              <a:rPr lang="en-US" altLang="zh-TW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月，</a:t>
            </a:r>
            <a:r>
              <a:rPr lang="en-US" altLang="zh-TW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香港</a:t>
            </a: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佛堂</a:t>
            </a:r>
            <a:r>
              <a:rPr lang="zh-TW" altLang="en-US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出現群聚感染</a:t>
            </a:r>
            <a:endParaRPr lang="zh-TW" altLang="en-US" sz="8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5030585" y="4499322"/>
            <a:ext cx="7923416" cy="14116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在哪裡驗到病毒</a:t>
            </a:r>
            <a:r>
              <a:rPr lang="en-US" altLang="zh-TW" sz="6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472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3188" t="16630" r="40301" b="6051"/>
          <a:stretch/>
        </p:blipFill>
        <p:spPr>
          <a:xfrm>
            <a:off x="3308464" y="148992"/>
            <a:ext cx="5527575" cy="658431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660967" y="6101542"/>
            <a:ext cx="2493818" cy="249382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52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270446" y="2304536"/>
            <a:ext cx="10776999" cy="2491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9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我們所在的空間呢</a:t>
            </a:r>
            <a:r>
              <a:rPr lang="en-US" altLang="zh-TW" sz="9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9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7470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話說從頭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</a:t>
            </a:r>
            <a:r>
              <a:rPr lang="en-US" altLang="zh-TW" sz="2800" dirty="0" smtClean="0"/>
              <a:t>2019</a:t>
            </a:r>
            <a:r>
              <a:rPr lang="zh-TW" altLang="en-US" sz="2800" dirty="0"/>
              <a:t>年</a:t>
            </a:r>
            <a:r>
              <a:rPr lang="en-US" altLang="zh-TW" sz="2800" dirty="0"/>
              <a:t>12</a:t>
            </a:r>
            <a:r>
              <a:rPr lang="zh-TW" altLang="en-US" sz="2800" dirty="0"/>
              <a:t>月起中國湖北武漢市發現不明原因肺炎</a:t>
            </a:r>
            <a:r>
              <a:rPr lang="zh-TW" altLang="en-US" sz="2800" dirty="0" smtClean="0"/>
              <a:t>群聚</a:t>
            </a:r>
            <a:endParaRPr lang="en-US" altLang="zh-TW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 國際</a:t>
            </a:r>
            <a:r>
              <a:rPr lang="zh-TW" altLang="en-US" sz="2800" dirty="0"/>
              <a:t>病毒學分類學會則將此病毒學名定為</a:t>
            </a:r>
            <a:r>
              <a:rPr lang="en-US" altLang="zh-TW" sz="2800" dirty="0"/>
              <a:t>SARS-CoV-2</a:t>
            </a:r>
            <a:r>
              <a:rPr lang="zh-TW" altLang="en-US" sz="2800" dirty="0"/>
              <a:t>（</a:t>
            </a:r>
            <a:r>
              <a:rPr lang="en-US" altLang="zh-TW" sz="2800" dirty="0"/>
              <a:t>Severe Acute Respiratory Syndrome Coronavirus 2</a:t>
            </a:r>
            <a:r>
              <a:rPr lang="zh-TW" altLang="en-US" sz="28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365092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3"/>
          <p:cNvSpPr/>
          <p:nvPr/>
        </p:nvSpPr>
        <p:spPr>
          <a:xfrm>
            <a:off x="1687483" y="2302626"/>
            <a:ext cx="3857106" cy="28346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TW" sz="2800" dirty="0" smtClean="0"/>
              <a:t>SARS-CoV-2</a:t>
            </a:r>
            <a:br>
              <a:rPr lang="en-US" altLang="zh-TW" sz="2800" dirty="0" smtClean="0"/>
            </a:br>
            <a:r>
              <a:rPr lang="zh-TW" altLang="en-US" sz="2800" dirty="0" smtClean="0"/>
              <a:t>（</a:t>
            </a:r>
            <a:r>
              <a:rPr lang="en-US" altLang="zh-TW" sz="2800" dirty="0"/>
              <a:t>Severe Acute Respiratory Syndrome Coronavirus 2</a:t>
            </a:r>
            <a:r>
              <a:rPr lang="zh-TW" altLang="en-US" sz="2800" dirty="0"/>
              <a:t>）</a:t>
            </a:r>
          </a:p>
        </p:txBody>
      </p:sp>
      <p:sp>
        <p:nvSpPr>
          <p:cNvPr id="5" name="橢圓 4"/>
          <p:cNvSpPr/>
          <p:nvPr/>
        </p:nvSpPr>
        <p:spPr>
          <a:xfrm>
            <a:off x="6450677" y="2302626"/>
            <a:ext cx="4073236" cy="2951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TW" sz="2800" dirty="0" smtClean="0"/>
              <a:t>COVID-19</a:t>
            </a:r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zh-TW" altLang="en-US" sz="2800" dirty="0" smtClean="0"/>
              <a:t>（</a:t>
            </a:r>
            <a:r>
              <a:rPr lang="en-US" altLang="zh-TW" sz="2800" dirty="0"/>
              <a:t>Coronavirus disease 2019</a:t>
            </a:r>
            <a:r>
              <a:rPr lang="zh-TW" altLang="en-US" sz="2800" dirty="0" smtClean="0"/>
              <a:t>）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35296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冠狀病毒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冠</a:t>
            </a:r>
            <a:r>
              <a:rPr lang="zh-TW" altLang="en-US" sz="2800" dirty="0"/>
              <a:t>狀病毒科（</a:t>
            </a:r>
            <a:r>
              <a:rPr lang="en-US" altLang="zh-TW" sz="2800" dirty="0" err="1"/>
              <a:t>Coronavirinae</a:t>
            </a:r>
            <a:r>
              <a:rPr lang="en-US" altLang="zh-TW" sz="2800" dirty="0"/>
              <a:t>, </a:t>
            </a:r>
            <a:r>
              <a:rPr lang="en-US" altLang="zh-TW" sz="2800" dirty="0" err="1"/>
              <a:t>CoV</a:t>
            </a:r>
            <a:r>
              <a:rPr lang="zh-TW" altLang="en-US" sz="2800" dirty="0"/>
              <a:t>）是造成人類與動物疾病的重要</a:t>
            </a:r>
            <a:r>
              <a:rPr lang="zh-TW" altLang="en-US" sz="2800" dirty="0" smtClean="0"/>
              <a:t>病原體</a:t>
            </a:r>
            <a:endParaRPr lang="en-US" altLang="zh-TW" sz="28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 一群</a:t>
            </a:r>
            <a:r>
              <a:rPr lang="zh-TW" altLang="en-US" sz="2400" dirty="0"/>
              <a:t>有外套膜之單股正鏈</a:t>
            </a:r>
            <a:r>
              <a:rPr lang="en-US" altLang="zh-TW" sz="2400" dirty="0"/>
              <a:t>RNA</a:t>
            </a:r>
            <a:r>
              <a:rPr lang="zh-TW" altLang="en-US" sz="2400" dirty="0" smtClean="0"/>
              <a:t>病毒</a:t>
            </a:r>
            <a:endParaRPr lang="en-US" altLang="zh-TW" sz="24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外表</a:t>
            </a:r>
            <a:r>
              <a:rPr lang="zh-TW" altLang="en-US" sz="2400" dirty="0"/>
              <a:t>為圓形，在電子顯微鏡下可看到類似皇冠的突起因此得</a:t>
            </a:r>
            <a:r>
              <a:rPr lang="zh-TW" altLang="en-US" sz="2400" dirty="0" smtClean="0"/>
              <a:t>名</a:t>
            </a:r>
            <a:endParaRPr lang="en-US" altLang="zh-TW" sz="24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400" dirty="0"/>
              <a:t>冠狀病毒會引起人類和脊椎動物的疾病，屬於人畜共通傳染疾病。</a:t>
            </a:r>
          </a:p>
        </p:txBody>
      </p:sp>
      <p:pic>
        <p:nvPicPr>
          <p:cNvPr id="1026" name="Picture 2" descr="Coronavirus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858" y="4326776"/>
            <a:ext cx="3229128" cy="230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Novel Coronavirus SARS-CoV-2 | This transmission electron mi… | Flick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6" y="4326775"/>
            <a:ext cx="2944964" cy="230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413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冠狀病毒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</a:t>
            </a:r>
            <a:r>
              <a:rPr lang="zh-TW" altLang="en-US" sz="3200" dirty="0" smtClean="0"/>
              <a:t>已知會</a:t>
            </a:r>
            <a:r>
              <a:rPr lang="zh-TW" altLang="en-US" sz="3200" dirty="0"/>
              <a:t>感染人類的七種冠狀</a:t>
            </a:r>
            <a:r>
              <a:rPr lang="zh-TW" altLang="en-US" sz="3200" dirty="0" smtClean="0"/>
              <a:t>病毒</a:t>
            </a:r>
            <a:endParaRPr lang="en-US" altLang="zh-TW" sz="32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包括</a:t>
            </a:r>
            <a:r>
              <a:rPr lang="en-US" altLang="zh-TW" sz="2800" dirty="0"/>
              <a:t>alpha</a:t>
            </a:r>
            <a:r>
              <a:rPr lang="zh-TW" altLang="en-US" sz="2800" dirty="0"/>
              <a:t>亞科的</a:t>
            </a:r>
            <a:r>
              <a:rPr lang="en-US" altLang="zh-TW" sz="2800" dirty="0"/>
              <a:t>HCoV-229E</a:t>
            </a:r>
            <a:r>
              <a:rPr lang="zh-TW" altLang="en-US" sz="2800" dirty="0"/>
              <a:t>病毒與</a:t>
            </a:r>
            <a:r>
              <a:rPr lang="en-US" altLang="zh-TW" sz="2800" dirty="0"/>
              <a:t>HCoV-NL63</a:t>
            </a:r>
            <a:r>
              <a:rPr lang="zh-TW" altLang="en-US" sz="2800" dirty="0" smtClean="0"/>
              <a:t>病毒</a:t>
            </a:r>
            <a:endParaRPr lang="en-US" altLang="zh-TW" sz="28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以及</a:t>
            </a:r>
            <a:r>
              <a:rPr lang="en-US" altLang="zh-TW" sz="2800" dirty="0"/>
              <a:t>beta</a:t>
            </a:r>
            <a:r>
              <a:rPr lang="zh-TW" altLang="en-US" sz="2800" dirty="0"/>
              <a:t>亞科的</a:t>
            </a:r>
            <a:r>
              <a:rPr lang="en-US" altLang="zh-TW" sz="2800" dirty="0"/>
              <a:t>HCoV-HKU1</a:t>
            </a:r>
            <a:r>
              <a:rPr lang="zh-TW" altLang="en-US" sz="2800" dirty="0"/>
              <a:t>病毒、</a:t>
            </a:r>
            <a:r>
              <a:rPr lang="en-US" altLang="zh-TW" sz="2800" dirty="0"/>
              <a:t>HCoV-OC43</a:t>
            </a:r>
            <a:r>
              <a:rPr lang="zh-TW" altLang="en-US" sz="2800" dirty="0"/>
              <a:t>病毒、重急性呼吸道症候群冠狀病毒（</a:t>
            </a:r>
            <a:r>
              <a:rPr lang="en-US" altLang="zh-TW" sz="2800" dirty="0"/>
              <a:t>SARS-</a:t>
            </a:r>
            <a:r>
              <a:rPr lang="en-US" altLang="zh-TW" sz="2800" dirty="0" err="1"/>
              <a:t>CoV</a:t>
            </a:r>
            <a:r>
              <a:rPr lang="zh-TW" altLang="en-US" sz="2800" dirty="0"/>
              <a:t>）、中東呼吸症候群冠狀病毒（</a:t>
            </a:r>
            <a:r>
              <a:rPr lang="en-US" altLang="zh-TW" sz="2800" dirty="0"/>
              <a:t>MERS-</a:t>
            </a:r>
            <a:r>
              <a:rPr lang="en-US" altLang="zh-TW" sz="2800" dirty="0" err="1"/>
              <a:t>CoV</a:t>
            </a:r>
            <a:r>
              <a:rPr lang="zh-TW" altLang="en-US" sz="2800" dirty="0"/>
              <a:t>）和最新發現的新型冠狀病毒</a:t>
            </a:r>
            <a:r>
              <a:rPr lang="en-US" altLang="zh-TW" sz="2800" dirty="0"/>
              <a:t>SARS-CoV-2</a:t>
            </a:r>
            <a:r>
              <a:rPr lang="zh-TW" altLang="en-US" sz="28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859457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冠狀病毒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/>
              <a:t>人類感染冠狀病毒以呼吸道症狀</a:t>
            </a:r>
            <a:r>
              <a:rPr lang="zh-TW" altLang="en-US" sz="3200" dirty="0" smtClean="0"/>
              <a:t>為主</a:t>
            </a:r>
            <a:endParaRPr lang="en-US" altLang="zh-TW" sz="32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包括</a:t>
            </a:r>
            <a:r>
              <a:rPr lang="zh-TW" altLang="en-US" sz="2800" dirty="0"/>
              <a:t>鼻塞、流鼻水、咳嗽、發燒等一般上呼吸道感染</a:t>
            </a:r>
            <a:r>
              <a:rPr lang="zh-TW" altLang="en-US" sz="2800" dirty="0" smtClean="0"/>
              <a:t>症狀</a:t>
            </a:r>
            <a:endParaRPr lang="en-US" altLang="zh-TW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 smtClean="0"/>
              <a:t>嚴重</a:t>
            </a:r>
            <a:r>
              <a:rPr lang="zh-TW" altLang="en-US" sz="3200" dirty="0"/>
              <a:t>急性呼吸道症候群冠狀病毒（</a:t>
            </a:r>
            <a:r>
              <a:rPr lang="en-US" altLang="zh-TW" sz="3200" dirty="0"/>
              <a:t>SARS-</a:t>
            </a:r>
            <a:r>
              <a:rPr lang="en-US" altLang="zh-TW" sz="3200" dirty="0" err="1"/>
              <a:t>CoV</a:t>
            </a:r>
            <a:r>
              <a:rPr lang="zh-TW" altLang="en-US" sz="3200" dirty="0"/>
              <a:t>）、中東呼吸症候群冠狀病毒（</a:t>
            </a:r>
            <a:r>
              <a:rPr lang="en-US" altLang="zh-TW" sz="3200" dirty="0"/>
              <a:t>MERS-</a:t>
            </a:r>
            <a:r>
              <a:rPr lang="en-US" altLang="zh-TW" sz="3200" dirty="0" err="1"/>
              <a:t>CoV</a:t>
            </a:r>
            <a:r>
              <a:rPr lang="zh-TW" altLang="en-US" sz="3200" dirty="0"/>
              <a:t>）與新型冠狀病毒</a:t>
            </a:r>
            <a:r>
              <a:rPr lang="en-US" altLang="zh-TW" sz="3200" dirty="0"/>
              <a:t>SARS-CoV-2</a:t>
            </a:r>
            <a:r>
              <a:rPr lang="zh-TW" altLang="en-US" sz="3200" dirty="0"/>
              <a:t>感染後比一般人類冠狀病毒症狀</a:t>
            </a:r>
            <a:r>
              <a:rPr lang="zh-TW" altLang="en-US" sz="3200" dirty="0" smtClean="0"/>
              <a:t>嚴重</a:t>
            </a:r>
            <a:endParaRPr lang="en-US" altLang="zh-TW" sz="3200" dirty="0" smtClean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部分</a:t>
            </a:r>
            <a:r>
              <a:rPr lang="zh-TW" altLang="en-US" sz="2800" dirty="0"/>
              <a:t>個案可能出現嚴重的肺炎與呼吸衰竭等。</a:t>
            </a:r>
            <a:br>
              <a:rPr lang="zh-TW" altLang="en-US" sz="2800" dirty="0"/>
            </a:b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63356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傳染途徑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</a:t>
            </a:r>
            <a:r>
              <a:rPr lang="zh-TW" altLang="en-US" sz="2800" dirty="0"/>
              <a:t>近距離飛沫</a:t>
            </a:r>
            <a:endParaRPr lang="en-US" altLang="zh-TW" sz="28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 直接</a:t>
            </a:r>
            <a:r>
              <a:rPr lang="zh-TW" altLang="en-US" sz="2800" dirty="0"/>
              <a:t>或間接接觸帶有病毒的口鼻</a:t>
            </a:r>
            <a:r>
              <a:rPr lang="zh-TW" altLang="en-US" sz="2800" dirty="0" smtClean="0"/>
              <a:t>分泌物</a:t>
            </a:r>
            <a:endParaRPr lang="en-US" altLang="zh-TW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 無</a:t>
            </a:r>
            <a:r>
              <a:rPr lang="zh-TW" altLang="en-US" sz="2800" dirty="0"/>
              <a:t>呼吸道防護下長時間與確診病人處於</a:t>
            </a:r>
            <a:r>
              <a:rPr lang="en-US" altLang="zh-TW" sz="2800" dirty="0"/>
              <a:t>2</a:t>
            </a:r>
            <a:r>
              <a:rPr lang="zh-TW" altLang="en-US" sz="2800" dirty="0"/>
              <a:t>公尺內之密閉空間裡，將增加人傳人之感染風險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 有</a:t>
            </a:r>
            <a:r>
              <a:rPr lang="zh-TW" altLang="en-US" sz="2800" dirty="0"/>
              <a:t>部分動物的冠狀病毒會讓動物出現腹瀉症狀，可在糞便當中找到</a:t>
            </a:r>
            <a:r>
              <a:rPr lang="zh-TW" altLang="en-US" sz="2800" dirty="0" smtClean="0"/>
              <a:t>病毒</a:t>
            </a:r>
            <a:endParaRPr lang="en-US" altLang="zh-TW" sz="2800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但</a:t>
            </a:r>
            <a:r>
              <a:rPr lang="zh-TW" altLang="en-US" sz="2400" dirty="0"/>
              <a:t>是否具傳染性，仍待研究</a:t>
            </a:r>
            <a:r>
              <a:rPr lang="zh-TW" altLang="en-US" sz="2400" dirty="0" smtClean="0"/>
              <a:t>證實。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92247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52681" y="3719114"/>
            <a:ext cx="9720072" cy="1499616"/>
          </a:xfrm>
        </p:spPr>
        <p:txBody>
          <a:bodyPr>
            <a:noAutofit/>
          </a:bodyPr>
          <a:lstStyle/>
          <a:p>
            <a:r>
              <a:rPr lang="zh-TW" altLang="en-US" sz="9600" b="1" dirty="0" smtClean="0"/>
              <a:t>為什麼</a:t>
            </a:r>
            <a:r>
              <a:rPr lang="en-US" altLang="zh-TW" sz="9600" b="1" dirty="0" smtClean="0"/>
              <a:t>SARS</a:t>
            </a:r>
            <a:r>
              <a:rPr lang="zh-TW" altLang="en-US" sz="9600" b="1" dirty="0" smtClean="0"/>
              <a:t>當年可以消滅</a:t>
            </a:r>
            <a:r>
              <a:rPr lang="en-US" altLang="zh-TW" sz="9600" b="1" dirty="0" smtClean="0"/>
              <a:t>?</a:t>
            </a:r>
            <a:endParaRPr lang="zh-TW" alt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1829716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SARS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在</a:t>
            </a:r>
            <a:r>
              <a:rPr lang="zh-TW" altLang="en-US" dirty="0"/>
              <a:t>尚未發燒時不會傳染給他人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dirty="0" smtClean="0"/>
              <a:t> </a:t>
            </a:r>
            <a:r>
              <a:rPr lang="zh-TW" altLang="en-US" dirty="0" smtClean="0"/>
              <a:t>發病</a:t>
            </a:r>
            <a:r>
              <a:rPr lang="zh-TW" altLang="en-US" dirty="0"/>
              <a:t>後</a:t>
            </a:r>
            <a:r>
              <a:rPr lang="en-US" altLang="zh-TW" dirty="0"/>
              <a:t>7</a:t>
            </a:r>
            <a:r>
              <a:rPr lang="zh-TW" altLang="en-US" dirty="0"/>
              <a:t>至</a:t>
            </a:r>
            <a:r>
              <a:rPr lang="en-US" altLang="zh-TW" dirty="0"/>
              <a:t>10</a:t>
            </a:r>
            <a:r>
              <a:rPr lang="zh-TW" altLang="en-US" dirty="0"/>
              <a:t>天內是最危險的傳染期</a:t>
            </a:r>
          </a:p>
        </p:txBody>
      </p:sp>
    </p:spTree>
    <p:extLst>
      <p:ext uri="{BB962C8B-B14F-4D97-AF65-F5344CB8AC3E}">
        <p14:creationId xmlns:p14="http://schemas.microsoft.com/office/powerpoint/2010/main" val="1719352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COVID-19</a:t>
            </a:r>
            <a:r>
              <a:rPr lang="zh-TW" altLang="en-US" dirty="0" smtClean="0"/>
              <a:t>潛伏期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TW" sz="3200" dirty="0" smtClean="0"/>
              <a:t>1</a:t>
            </a:r>
            <a:r>
              <a:rPr lang="zh-TW" altLang="en-US" sz="3200" dirty="0"/>
              <a:t>至</a:t>
            </a:r>
            <a:r>
              <a:rPr lang="en-US" altLang="zh-TW" sz="3200" dirty="0"/>
              <a:t>14</a:t>
            </a:r>
            <a:r>
              <a:rPr lang="zh-TW" altLang="en-US" sz="3200" dirty="0"/>
              <a:t>天（多數為</a:t>
            </a:r>
            <a:r>
              <a:rPr lang="en-US" altLang="zh-TW" sz="3200" dirty="0"/>
              <a:t>5</a:t>
            </a:r>
            <a:r>
              <a:rPr lang="zh-TW" altLang="en-US" sz="3200" dirty="0"/>
              <a:t>至</a:t>
            </a:r>
            <a:r>
              <a:rPr lang="en-US" altLang="zh-TW" sz="3200" dirty="0"/>
              <a:t>6</a:t>
            </a:r>
            <a:r>
              <a:rPr lang="zh-TW" altLang="en-US" sz="3200" dirty="0"/>
              <a:t>天）。</a:t>
            </a:r>
          </a:p>
        </p:txBody>
      </p:sp>
    </p:spTree>
    <p:extLst>
      <p:ext uri="{BB962C8B-B14F-4D97-AF65-F5344CB8AC3E}">
        <p14:creationId xmlns:p14="http://schemas.microsoft.com/office/powerpoint/2010/main" val="1393961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6094892" y="4301005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9600" b="1" dirty="0" smtClean="0"/>
              <a:t>Ro</a:t>
            </a:r>
            <a:r>
              <a:rPr lang="zh-TW" altLang="en-US" sz="9600" b="1" dirty="0" smtClean="0"/>
              <a:t>值</a:t>
            </a:r>
            <a:endParaRPr lang="zh-TW" alt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3445829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5400" b="1" dirty="0"/>
              <a:t>Ro</a:t>
            </a:r>
            <a:r>
              <a:rPr lang="zh-TW" altLang="en-US" sz="5400" b="1" dirty="0" smtClean="0"/>
              <a:t>值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基本</a:t>
            </a:r>
            <a:r>
              <a:rPr lang="zh-TW" altLang="en-US" dirty="0"/>
              <a:t>傳染數是在流行病學上，指在沒有外力介入，同時所有人都沒有免疫力的情況下，一個感染到某種傳染病的人，會把疾病傳染給其他多少個人的</a:t>
            </a:r>
            <a:r>
              <a:rPr lang="zh-TW" altLang="en-US" dirty="0" smtClean="0"/>
              <a:t>平均數</a:t>
            </a:r>
            <a:endParaRPr lang="en-US" altLang="zh-TW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目前</a:t>
            </a:r>
            <a:r>
              <a:rPr lang="en-US" altLang="zh-TW" sz="2400" dirty="0" smtClean="0"/>
              <a:t>SARS-CoV-2</a:t>
            </a:r>
            <a:r>
              <a:rPr lang="zh-TW" altLang="en-US" sz="2400" dirty="0" smtClean="0"/>
              <a:t> 的</a:t>
            </a:r>
            <a:r>
              <a:rPr lang="en-US" altLang="zh-TW" sz="2400" dirty="0" smtClean="0"/>
              <a:t>Ro</a:t>
            </a:r>
            <a:r>
              <a:rPr lang="zh-TW" altLang="en-US" sz="2400" dirty="0" smtClean="0"/>
              <a:t>值為</a:t>
            </a:r>
            <a:r>
              <a:rPr lang="en-US" altLang="zh-TW" sz="2400" dirty="0" smtClean="0"/>
              <a:t>3</a:t>
            </a:r>
          </a:p>
          <a:p>
            <a:pPr>
              <a:buFont typeface="Wingdings" panose="05000000000000000000" pitchFamily="2" charset="2"/>
              <a:buChar char="l"/>
            </a:pPr>
            <a:endParaRPr lang="zh-TW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751635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3224036"/>
              </p:ext>
            </p:extLst>
          </p:nvPr>
        </p:nvGraphicFramePr>
        <p:xfrm>
          <a:off x="2304099" y="1401526"/>
          <a:ext cx="7496607" cy="4051623"/>
        </p:xfrm>
        <a:graphic>
          <a:graphicData uri="http://schemas.openxmlformats.org/drawingml/2006/table">
            <a:tbl>
              <a:tblPr/>
              <a:tblGrid>
                <a:gridCol w="2498869">
                  <a:extLst>
                    <a:ext uri="{9D8B030D-6E8A-4147-A177-3AD203B41FA5}">
                      <a16:colId xmlns:a16="http://schemas.microsoft.com/office/drawing/2014/main" xmlns="" val="3174619968"/>
                    </a:ext>
                  </a:extLst>
                </a:gridCol>
                <a:gridCol w="2498869">
                  <a:extLst>
                    <a:ext uri="{9D8B030D-6E8A-4147-A177-3AD203B41FA5}">
                      <a16:colId xmlns:a16="http://schemas.microsoft.com/office/drawing/2014/main" xmlns="" val="2033486381"/>
                    </a:ext>
                  </a:extLst>
                </a:gridCol>
                <a:gridCol w="2498869">
                  <a:extLst>
                    <a:ext uri="{9D8B030D-6E8A-4147-A177-3AD203B41FA5}">
                      <a16:colId xmlns:a16="http://schemas.microsoft.com/office/drawing/2014/main" xmlns="" val="3712595250"/>
                    </a:ext>
                  </a:extLst>
                </a:gridCol>
              </a:tblGrid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疾病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傳播途徑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effectLst/>
                        </a:rPr>
                        <a:t>R</a:t>
                      </a:r>
                      <a:r>
                        <a:rPr lang="en-US" sz="1400" baseline="-25000">
                          <a:effectLst/>
                        </a:rPr>
                        <a:t>0</a:t>
                      </a:r>
                      <a:endParaRPr 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2047574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 dirty="0">
                          <a:solidFill>
                            <a:srgbClr val="0B0080"/>
                          </a:solidFill>
                          <a:effectLst/>
                          <a:hlinkClick r:id="rId2" tooltip="麻疹"/>
                        </a:rPr>
                        <a:t>麻疹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12–18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0891998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 dirty="0">
                          <a:solidFill>
                            <a:srgbClr val="0B0080"/>
                          </a:solidFill>
                          <a:effectLst/>
                          <a:hlinkClick r:id="rId3" tooltip="白喉"/>
                        </a:rPr>
                        <a:t>白喉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唾液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6-7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6434733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 dirty="0">
                          <a:solidFill>
                            <a:srgbClr val="0B0080"/>
                          </a:solidFill>
                          <a:effectLst/>
                          <a:hlinkClick r:id="rId4" tooltip="天花"/>
                        </a:rPr>
                        <a:t>天花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空氣傳播、 飛沫傳播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effectLst/>
                        </a:rPr>
                        <a:t>5–7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1108724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 dirty="0">
                          <a:solidFill>
                            <a:srgbClr val="0B0080"/>
                          </a:solidFill>
                          <a:effectLst/>
                          <a:hlinkClick r:id="rId5" tooltip="脊髓灰質炎"/>
                        </a:rPr>
                        <a:t>脊髓灰質炎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糞口傳播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5–7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9607009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 dirty="0">
                          <a:solidFill>
                            <a:srgbClr val="0B0080"/>
                          </a:solidFill>
                          <a:effectLst/>
                          <a:hlinkClick r:id="rId6" tooltip="風疹"/>
                        </a:rPr>
                        <a:t>風疹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空氣傳播、 飛沫傳播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5–7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01489170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>
                          <a:solidFill>
                            <a:srgbClr val="0B0080"/>
                          </a:solidFill>
                          <a:effectLst/>
                          <a:hlinkClick r:id="rId7" tooltip="流行性腮腺炎"/>
                        </a:rPr>
                        <a:t>流行性腮腺炎</a:t>
                      </a:r>
                      <a:endParaRPr lang="zh-TW" alt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空氣傳播、 飛沫傳播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4–7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94674644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strike="noStrike">
                          <a:solidFill>
                            <a:srgbClr val="0B0080"/>
                          </a:solidFill>
                          <a:effectLst/>
                          <a:hlinkClick r:id="rId8" tooltip="HIV"/>
                        </a:rPr>
                        <a:t>HIV</a:t>
                      </a:r>
                      <a:r>
                        <a:rPr lang="en-US" sz="1400">
                          <a:effectLst/>
                        </a:rPr>
                        <a:t>/</a:t>
                      </a:r>
                      <a:r>
                        <a:rPr lang="en-US" sz="1400" u="none" strike="noStrike">
                          <a:solidFill>
                            <a:srgbClr val="0B0080"/>
                          </a:solidFill>
                          <a:effectLst/>
                          <a:hlinkClick r:id="rId9" tooltip="AIDS"/>
                        </a:rPr>
                        <a:t>AIDS</a:t>
                      </a:r>
                      <a:endParaRPr 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性傳播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effectLst/>
                        </a:rPr>
                        <a:t>4.5 (</a:t>
                      </a:r>
                      <a:r>
                        <a:rPr lang="zh-TW" altLang="en-US" sz="1400" dirty="0">
                          <a:effectLst/>
                        </a:rPr>
                        <a:t>只算</a:t>
                      </a:r>
                      <a:r>
                        <a:rPr lang="zh-TW" altLang="en-US" sz="1400" u="none" strike="noStrike" dirty="0">
                          <a:solidFill>
                            <a:srgbClr val="00AF89"/>
                          </a:solidFill>
                          <a:effectLst/>
                          <a:hlinkClick r:id="rId10"/>
                        </a:rPr>
                        <a:t>非洲</a:t>
                      </a:r>
                      <a:r>
                        <a:rPr lang="en-US" altLang="zh-TW" sz="1400" dirty="0">
                          <a:effectLst/>
                        </a:rPr>
                        <a:t>) </a:t>
                      </a:r>
                      <a:r>
                        <a:rPr lang="en-US" altLang="zh-TW" sz="1400" b="0" i="0" u="none" strike="noStrike" baseline="30000" dirty="0">
                          <a:solidFill>
                            <a:srgbClr val="0B0080"/>
                          </a:solidFill>
                          <a:effectLst/>
                          <a:hlinkClick r:id="rId11"/>
                        </a:rPr>
                        <a:t>[2]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4637319"/>
                  </a:ext>
                </a:extLst>
              </a:tr>
              <a:tr h="2842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 dirty="0">
                          <a:solidFill>
                            <a:srgbClr val="0B0080"/>
                          </a:solidFill>
                          <a:effectLst/>
                          <a:hlinkClick r:id="rId12" tooltip="百日咳"/>
                        </a:rPr>
                        <a:t>百日咳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空氣傳播、 飛沫傳播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5.5</a:t>
                      </a:r>
                      <a:r>
                        <a:rPr lang="en-US" altLang="zh-TW" sz="14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3"/>
                        </a:rPr>
                        <a:t>[3]</a:t>
                      </a:r>
                      <a:endParaRPr lang="zh-TW" alt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63124418"/>
                  </a:ext>
                </a:extLst>
              </a:tr>
              <a:tr h="497827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strike="noStrike">
                          <a:solidFill>
                            <a:srgbClr val="0B0080"/>
                          </a:solidFill>
                          <a:effectLst/>
                          <a:hlinkClick r:id="rId14" tooltip="SARS"/>
                        </a:rPr>
                        <a:t>SARS</a:t>
                      </a:r>
                      <a:endParaRPr 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空氣傳播、 飛沫傳播、糞口傳播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2-5</a:t>
                      </a:r>
                      <a:r>
                        <a:rPr lang="en-US" altLang="zh-TW" sz="14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5"/>
                        </a:rPr>
                        <a:t>[4]</a:t>
                      </a:r>
                      <a:r>
                        <a:rPr lang="en-US" altLang="zh-TW" sz="14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6"/>
                        </a:rPr>
                        <a:t>[</a:t>
                      </a:r>
                      <a:r>
                        <a:rPr lang="zh-TW" altLang="en-US" sz="14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6"/>
                        </a:rPr>
                        <a:t>註 </a:t>
                      </a:r>
                      <a:r>
                        <a:rPr lang="en-US" altLang="zh-TW" sz="14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6"/>
                        </a:rPr>
                        <a:t>1]</a:t>
                      </a:r>
                      <a:endParaRPr lang="zh-TW" alt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48295611"/>
                  </a:ext>
                </a:extLst>
              </a:tr>
              <a:tr h="49782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>
                          <a:solidFill>
                            <a:srgbClr val="0B0080"/>
                          </a:solidFill>
                          <a:effectLst/>
                          <a:hlinkClick r:id="rId17" tooltip="流行性感冒"/>
                        </a:rPr>
                        <a:t>流行性感冒</a:t>
                      </a:r>
                      <a:r>
                        <a:rPr lang="zh-TW" altLang="en-US" sz="1400">
                          <a:effectLst/>
                        </a:rPr>
                        <a:t/>
                      </a:r>
                      <a:br>
                        <a:rPr lang="zh-TW" altLang="en-US" sz="1400">
                          <a:effectLst/>
                        </a:rPr>
                      </a:br>
                      <a:r>
                        <a:rPr lang="zh-TW" altLang="en-US" sz="1400">
                          <a:effectLst/>
                        </a:rPr>
                        <a:t>（</a:t>
                      </a:r>
                      <a:r>
                        <a:rPr lang="en-US" altLang="zh-TW" sz="1400" u="none" strike="noStrike">
                          <a:solidFill>
                            <a:srgbClr val="0B0080"/>
                          </a:solidFill>
                          <a:effectLst/>
                          <a:hlinkClick r:id="rId18" tooltip="1918年流感大流行"/>
                        </a:rPr>
                        <a:t>1918</a:t>
                      </a:r>
                      <a:r>
                        <a:rPr lang="zh-TW" altLang="en-US" sz="1400" u="none" strike="noStrike">
                          <a:solidFill>
                            <a:srgbClr val="0B0080"/>
                          </a:solidFill>
                          <a:effectLst/>
                          <a:hlinkClick r:id="rId18" tooltip="1918年流感大流行"/>
                        </a:rPr>
                        <a:t>年流感大流行</a:t>
                      </a:r>
                      <a:r>
                        <a:rPr lang="zh-TW" altLang="en-US" sz="1400">
                          <a:effectLst/>
                        </a:rPr>
                        <a:t>）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空氣傳播、 飛沫傳播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>
                          <a:effectLst/>
                        </a:rPr>
                        <a:t>2–3</a:t>
                      </a:r>
                      <a:r>
                        <a:rPr lang="en-US" altLang="zh-TW" sz="14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9"/>
                        </a:rPr>
                        <a:t>[5]</a:t>
                      </a:r>
                      <a:endParaRPr lang="zh-TW" altLang="en-US" sz="140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4846789"/>
                  </a:ext>
                </a:extLst>
              </a:tr>
              <a:tr h="49782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u="none" strike="noStrike">
                          <a:solidFill>
                            <a:srgbClr val="0B0080"/>
                          </a:solidFill>
                          <a:effectLst/>
                          <a:hlinkClick r:id="rId20" tooltip="伊波拉出血熱"/>
                        </a:rPr>
                        <a:t>伊波拉出血熱</a:t>
                      </a:r>
                      <a:r>
                        <a:rPr lang="zh-TW" altLang="en-US" sz="1400">
                          <a:effectLst/>
                        </a:rPr>
                        <a:t/>
                      </a:r>
                      <a:br>
                        <a:rPr lang="zh-TW" altLang="en-US" sz="1400">
                          <a:effectLst/>
                        </a:rPr>
                      </a:br>
                      <a:r>
                        <a:rPr lang="zh-TW" altLang="en-US" sz="1400">
                          <a:effectLst/>
                        </a:rPr>
                        <a:t>（</a:t>
                      </a:r>
                      <a:r>
                        <a:rPr lang="zh-TW" altLang="en-US" sz="1400" u="none" strike="noStrike">
                          <a:solidFill>
                            <a:srgbClr val="0B0080"/>
                          </a:solidFill>
                          <a:effectLst/>
                          <a:hlinkClick r:id="rId21" tooltip="西非伊波拉病毒疫症"/>
                        </a:rPr>
                        <a:t>西非伊波拉病毒疫症</a:t>
                      </a:r>
                      <a:r>
                        <a:rPr lang="zh-TW" altLang="en-US" sz="1400">
                          <a:effectLst/>
                        </a:rPr>
                        <a:t>）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effectLst/>
                        </a:rPr>
                        <a:t>體液傳播</a:t>
                      </a: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effectLst/>
                        </a:rPr>
                        <a:t>1.5-2.5</a:t>
                      </a:r>
                      <a:r>
                        <a:rPr lang="en-US" altLang="zh-TW" sz="1400" b="0" i="0" u="none" strike="noStrike" baseline="30000" dirty="0">
                          <a:solidFill>
                            <a:srgbClr val="0B0080"/>
                          </a:solidFill>
                          <a:effectLst/>
                          <a:hlinkClick r:id="rId22"/>
                        </a:rPr>
                        <a:t>[6]</a:t>
                      </a:r>
                      <a:endParaRPr lang="zh-TW" altLang="en-US" sz="1400" dirty="0">
                        <a:effectLst/>
                      </a:endParaRPr>
                    </a:p>
                  </a:txBody>
                  <a:tcPr marL="70574" marR="70574" marT="35287" marB="3528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3820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5485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COVID19 </a:t>
            </a:r>
            <a:r>
              <a:rPr lang="zh-TW" altLang="en-US" dirty="0" smtClean="0"/>
              <a:t>症狀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 smtClean="0"/>
              <a:t>發燒</a:t>
            </a:r>
            <a:r>
              <a:rPr lang="zh-TW" altLang="en-US" sz="3200" dirty="0"/>
              <a:t>、乾咳、倦怠</a:t>
            </a:r>
            <a:r>
              <a:rPr lang="zh-TW" altLang="en-US" sz="3200" dirty="0" smtClean="0"/>
              <a:t>，約</a:t>
            </a:r>
            <a:r>
              <a:rPr lang="zh-TW" altLang="en-US" sz="3200" dirty="0"/>
              <a:t>三分之一會有呼吸急促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 smtClean="0"/>
              <a:t>其他</a:t>
            </a:r>
            <a:r>
              <a:rPr lang="zh-TW" altLang="en-US" sz="3200" dirty="0"/>
              <a:t>症狀包括肌肉痛、頭痛、喉嚨痛、腹瀉</a:t>
            </a:r>
            <a:r>
              <a:rPr lang="zh-TW" altLang="en-US" sz="3200" dirty="0" smtClean="0"/>
              <a:t>等</a:t>
            </a:r>
            <a:endParaRPr lang="en-US" altLang="zh-TW" sz="32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 smtClean="0"/>
              <a:t>部分</a:t>
            </a:r>
            <a:r>
              <a:rPr lang="zh-TW" altLang="en-US" sz="3200" dirty="0"/>
              <a:t>個案出現嗅覺或味覺喪失（或異常）</a:t>
            </a:r>
            <a:r>
              <a:rPr lang="zh-TW" altLang="en-US" sz="3200" dirty="0" smtClean="0"/>
              <a:t>等</a:t>
            </a:r>
            <a:endParaRPr lang="en-US" altLang="zh-TW" sz="3200" dirty="0" smtClean="0"/>
          </a:p>
        </p:txBody>
      </p:sp>
    </p:spTree>
    <p:extLst>
      <p:ext uri="{BB962C8B-B14F-4D97-AF65-F5344CB8AC3E}">
        <p14:creationId xmlns:p14="http://schemas.microsoft.com/office/powerpoint/2010/main" val="30483178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COVID</a:t>
            </a:r>
            <a:r>
              <a:rPr lang="zh-TW" altLang="en-US" dirty="0" smtClean="0"/>
              <a:t> </a:t>
            </a:r>
            <a:r>
              <a:rPr lang="en-US" altLang="zh-TW" dirty="0" smtClean="0"/>
              <a:t>19</a:t>
            </a:r>
            <a:r>
              <a:rPr lang="zh-TW" altLang="en-US" dirty="0" smtClean="0"/>
              <a:t>嚴重度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 </a:t>
            </a:r>
            <a:r>
              <a:rPr lang="zh-TW" altLang="en-US" sz="2800" dirty="0" smtClean="0"/>
              <a:t>患者</a:t>
            </a:r>
            <a:r>
              <a:rPr lang="zh-TW" altLang="en-US" sz="2800" dirty="0"/>
              <a:t>多數能康復，少數患者嚴重時將進展至嚴重肺炎、呼吸道窘迫症候群或多重器官衰竭、休克等，也會死亡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死亡</a:t>
            </a:r>
            <a:r>
              <a:rPr lang="zh-TW" altLang="en-US" sz="2800" dirty="0"/>
              <a:t>個案多具有潛在病史，如糖尿病、慢性肝病、腎功能不全、心血管疾病等</a:t>
            </a:r>
            <a:r>
              <a:rPr lang="zh-TW" altLang="en-US" sz="2800" dirty="0" smtClean="0"/>
              <a:t>。</a:t>
            </a:r>
            <a:endParaRPr lang="en-US" altLang="zh-TW" sz="28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/>
              <a:t>約</a:t>
            </a:r>
            <a:r>
              <a:rPr lang="zh-TW" altLang="en-US" sz="2800" dirty="0"/>
              <a:t>有</a:t>
            </a:r>
            <a:r>
              <a:rPr lang="en-US" altLang="zh-TW" sz="2800" dirty="0"/>
              <a:t>14%</a:t>
            </a:r>
            <a:r>
              <a:rPr lang="zh-TW" altLang="en-US" sz="2800" dirty="0"/>
              <a:t>出現嚴重症狀需住院與氧氣</a:t>
            </a:r>
            <a:r>
              <a:rPr lang="zh-TW" altLang="en-US" sz="2800" dirty="0" smtClean="0"/>
              <a:t>治療</a:t>
            </a:r>
            <a:endParaRPr lang="en-US" altLang="zh-TW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sz="2800" dirty="0" smtClean="0"/>
              <a:t>5</a:t>
            </a:r>
            <a:r>
              <a:rPr lang="en-US" altLang="zh-TW" sz="2800" dirty="0"/>
              <a:t>%</a:t>
            </a:r>
            <a:r>
              <a:rPr lang="zh-TW" altLang="en-US" sz="2800" dirty="0"/>
              <a:t>需加護病房</a:t>
            </a:r>
            <a:r>
              <a:rPr lang="zh-TW" altLang="en-US" sz="2800" dirty="0" smtClean="0"/>
              <a:t>治療</a:t>
            </a:r>
            <a:endParaRPr lang="en-US" altLang="zh-TW" sz="2800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81778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COVID</a:t>
            </a:r>
            <a:r>
              <a:rPr lang="zh-TW" altLang="en-US" dirty="0"/>
              <a:t> </a:t>
            </a:r>
            <a:r>
              <a:rPr lang="en-US" altLang="zh-TW" dirty="0"/>
              <a:t>19</a:t>
            </a:r>
            <a:r>
              <a:rPr lang="zh-TW" altLang="en-US" dirty="0"/>
              <a:t>嚴重度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 </a:t>
            </a:r>
            <a:r>
              <a:rPr lang="en-US" altLang="zh-TW" sz="3200" dirty="0" smtClean="0"/>
              <a:t>COVID-19</a:t>
            </a:r>
            <a:r>
              <a:rPr lang="zh-TW" altLang="en-US" sz="3200" dirty="0"/>
              <a:t>患者以成人</a:t>
            </a:r>
            <a:r>
              <a:rPr lang="zh-TW" altLang="en-US" sz="3200" dirty="0" smtClean="0"/>
              <a:t>為主</a:t>
            </a:r>
            <a:endParaRPr lang="en-US" altLang="zh-TW" sz="32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 smtClean="0"/>
              <a:t>少數</a:t>
            </a:r>
            <a:r>
              <a:rPr lang="zh-TW" altLang="en-US" sz="3200" dirty="0"/>
              <a:t>兒童個案多為其他確診成人患者之接觸者或家庭群聚相關，兒童個案大多症狀輕微，但也有零星死亡</a:t>
            </a:r>
            <a:r>
              <a:rPr lang="zh-TW" altLang="en-US" sz="3200" dirty="0" smtClean="0"/>
              <a:t>個案。</a:t>
            </a:r>
            <a:r>
              <a:rPr lang="zh-TW" altLang="en-US" sz="3200" dirty="0"/>
              <a:t/>
            </a:r>
            <a:br>
              <a:rPr lang="zh-TW" altLang="en-US" sz="3200" dirty="0"/>
            </a:br>
            <a:endParaRPr lang="zh-TW" altLang="en-US" sz="3200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36462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2835224" y="3987738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9600" b="1" dirty="0" smtClean="0"/>
              <a:t>我們害怕什麼</a:t>
            </a:r>
            <a:r>
              <a:rPr lang="en-US" altLang="zh-TW" sz="96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904320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診斷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</a:t>
            </a:r>
            <a:r>
              <a:rPr lang="zh-TW" altLang="en-US" sz="3200" dirty="0" smtClean="0"/>
              <a:t>分子</a:t>
            </a:r>
            <a:r>
              <a:rPr lang="zh-TW" altLang="en-US" sz="3200" dirty="0"/>
              <a:t>生物學核酸（</a:t>
            </a:r>
            <a:r>
              <a:rPr lang="en-US" altLang="zh-TW" sz="3200" dirty="0"/>
              <a:t>real-time reverse-transcription polymerase chain reaction</a:t>
            </a:r>
            <a:r>
              <a:rPr lang="zh-TW" altLang="en-US" sz="3200" dirty="0"/>
              <a:t>，</a:t>
            </a:r>
            <a:r>
              <a:rPr lang="en-US" altLang="zh-TW" sz="3200" dirty="0"/>
              <a:t>RT-PCR</a:t>
            </a:r>
            <a:r>
              <a:rPr lang="zh-TW" altLang="en-US" sz="3200" dirty="0"/>
              <a:t>）為檢測為</a:t>
            </a:r>
            <a:r>
              <a:rPr lang="en-US" altLang="zh-TW" sz="3200" dirty="0"/>
              <a:t>SARS-CoV-2</a:t>
            </a:r>
            <a:r>
              <a:rPr lang="zh-TW" altLang="en-US" sz="3200" dirty="0"/>
              <a:t>急性感染期之檢驗首選，且可藉由定序研究其流行病學與病毒演化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200" dirty="0" smtClean="0"/>
              <a:t>血清</a:t>
            </a:r>
            <a:r>
              <a:rPr lang="zh-TW" altLang="en-US" sz="3200" dirty="0"/>
              <a:t>學檢測（</a:t>
            </a:r>
            <a:r>
              <a:rPr lang="en-US" altLang="zh-TW" sz="3200" dirty="0"/>
              <a:t>serological test</a:t>
            </a:r>
            <a:r>
              <a:rPr lang="zh-TW" altLang="en-US" sz="3200" dirty="0"/>
              <a:t>）目前正在發展中，可能適用於確診病人感染後恢復期之檢測。</a:t>
            </a:r>
          </a:p>
        </p:txBody>
      </p:sp>
    </p:spTree>
    <p:extLst>
      <p:ext uri="{BB962C8B-B14F-4D97-AF65-F5344CB8AC3E}">
        <p14:creationId xmlns:p14="http://schemas.microsoft.com/office/powerpoint/2010/main" val="8039982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CT</a:t>
            </a:r>
            <a:r>
              <a:rPr lang="zh-TW" altLang="en-US" dirty="0" smtClean="0"/>
              <a:t>值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  指</a:t>
            </a:r>
            <a:r>
              <a:rPr lang="en-US" altLang="zh-TW" dirty="0"/>
              <a:t>PCR </a:t>
            </a:r>
            <a:r>
              <a:rPr lang="zh-TW" altLang="en-US" dirty="0"/>
              <a:t>反應</a:t>
            </a:r>
            <a:r>
              <a:rPr lang="zh-TW" altLang="en-US" dirty="0" smtClean="0"/>
              <a:t>樣本</a:t>
            </a:r>
            <a:r>
              <a:rPr lang="zh-TW" altLang="en-US" dirty="0"/>
              <a:t>擴增之生成量能夠通過閾值</a:t>
            </a:r>
            <a:r>
              <a:rPr lang="en-US" altLang="zh-TW" dirty="0"/>
              <a:t>(threshold)</a:t>
            </a:r>
            <a:r>
              <a:rPr lang="zh-TW" altLang="en-US" dirty="0"/>
              <a:t>之相 對應</a:t>
            </a:r>
            <a:r>
              <a:rPr lang="en-US" altLang="zh-TW" dirty="0"/>
              <a:t>cycle number</a:t>
            </a:r>
            <a:r>
              <a:rPr lang="zh-TW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8125351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3483616" y="4045927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9600" b="1" dirty="0" smtClean="0"/>
              <a:t>生活防</a:t>
            </a:r>
            <a:r>
              <a:rPr lang="zh-TW" altLang="en-US" sz="9600" b="1" dirty="0"/>
              <a:t>護</a:t>
            </a:r>
            <a:endParaRPr lang="en-US" altLang="zh-TW" sz="9600" b="1" dirty="0" smtClean="0"/>
          </a:p>
        </p:txBody>
      </p:sp>
    </p:spTree>
    <p:extLst>
      <p:ext uri="{BB962C8B-B14F-4D97-AF65-F5344CB8AC3E}">
        <p14:creationId xmlns:p14="http://schemas.microsoft.com/office/powerpoint/2010/main" val="2682040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 noGrp="1"/>
          </p:cNvSpPr>
          <p:nvPr>
            <p:ph type="title"/>
          </p:nvPr>
        </p:nvSpPr>
        <p:spPr>
          <a:xfrm>
            <a:off x="716902" y="16154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9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是不是醫療人員</a:t>
            </a:r>
            <a:endParaRPr lang="zh-TW" altLang="en-US" sz="9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057122" y="3988514"/>
            <a:ext cx="6305939" cy="11806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</a:t>
            </a:r>
            <a:r>
              <a:rPr lang="zh-TW" alt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</a:t>
            </a:r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門就知道</a:t>
            </a:r>
            <a:endParaRPr lang="zh-TW" altLang="en-US" sz="6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151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防疫官員呼籲民眾不要用手碰觸嘴巴，下一秒馬上用舌頭舔手- 太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0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 noGrp="1"/>
          </p:cNvSpPr>
          <p:nvPr>
            <p:ph type="title"/>
          </p:nvPr>
        </p:nvSpPr>
        <p:spPr>
          <a:xfrm>
            <a:off x="1304385" y="1661118"/>
            <a:ext cx="10650547" cy="2301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9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真的很想摸</a:t>
            </a:r>
            <a:endParaRPr lang="zh-TW" altLang="en-US" sz="9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088364" y="34100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6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8424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超極白可水解抽取衛生紙(120抽60包) - Unipa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500" y="0"/>
            <a:ext cx="9149743" cy="686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2032519" y="20844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我隨身的消毒品</a:t>
            </a:r>
            <a:endParaRPr lang="zh-TW" altLang="en-US" sz="8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5221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一張表告訴你酒精、次氯酸水、漂白水對抗武漢肺炎差異！破解四迷思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669" y="127260"/>
            <a:ext cx="12257669" cy="645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61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圖像裡可能有文字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7015"/>
            <a:ext cx="12192001" cy="645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07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D8877A9-C476-4D2A-ACD7-19936DDD5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含氯漂白水泡製方式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F89EE35-EDB7-432F-A960-8FDF9E595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925" y="1747170"/>
            <a:ext cx="11798191" cy="4336421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689CB6C-F086-4406-AF09-FF0DEF88D35D}"/>
              </a:ext>
            </a:extLst>
          </p:cNvPr>
          <p:cNvSpPr/>
          <p:nvPr/>
        </p:nvSpPr>
        <p:spPr>
          <a:xfrm>
            <a:off x="81650" y="4281141"/>
            <a:ext cx="756549" cy="4571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/>
              <a:t>1:100</a:t>
            </a:r>
            <a:endParaRPr lang="zh-TW" altLang="en-US" sz="135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7924A4E-E9F3-41D7-8641-4BF8029FE313}"/>
              </a:ext>
            </a:extLst>
          </p:cNvPr>
          <p:cNvSpPr/>
          <p:nvPr/>
        </p:nvSpPr>
        <p:spPr>
          <a:xfrm>
            <a:off x="81649" y="5203105"/>
            <a:ext cx="756549" cy="41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/>
              <a:t>1:50</a:t>
            </a:r>
            <a:endParaRPr lang="zh-TW" altLang="en-US" sz="1350" dirty="0"/>
          </a:p>
        </p:txBody>
      </p:sp>
    </p:spTree>
    <p:extLst>
      <p:ext uri="{BB962C8B-B14F-4D97-AF65-F5344CB8AC3E}">
        <p14:creationId xmlns:p14="http://schemas.microsoft.com/office/powerpoint/2010/main" val="320745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sz="8000" b="1" dirty="0" smtClean="0"/>
              <a:t>腸病毒防治</a:t>
            </a:r>
            <a:endParaRPr lang="zh-TW" altLang="en-US" sz="80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TW" sz="4400" dirty="0" smtClean="0"/>
          </a:p>
          <a:p>
            <a:endParaRPr lang="en-US" altLang="zh-TW" sz="4400" dirty="0"/>
          </a:p>
          <a:p>
            <a:r>
              <a:rPr lang="zh-TW" altLang="en-US" sz="4400" dirty="0" smtClean="0"/>
              <a:t>下面</a:t>
            </a:r>
            <a:r>
              <a:rPr lang="zh-TW" altLang="en-US" sz="4400" dirty="0"/>
              <a:t>哪一些是腸病毒</a:t>
            </a:r>
          </a:p>
        </p:txBody>
      </p:sp>
    </p:spTree>
    <p:extLst>
      <p:ext uri="{BB962C8B-B14F-4D97-AF65-F5344CB8AC3E}">
        <p14:creationId xmlns:p14="http://schemas.microsoft.com/office/powerpoint/2010/main" val="29825667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herpanginaãçåçæå°çµæ">
            <a:extLst>
              <a:ext uri="{FF2B5EF4-FFF2-40B4-BE49-F238E27FC236}">
                <a16:creationId xmlns:a16="http://schemas.microsoft.com/office/drawing/2014/main" xmlns="" id="{9CE7C28D-2160-4F09-914A-26FE5B2FE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89" y="478741"/>
            <a:ext cx="4333714" cy="2950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ãherpanginaãçåçæå°çµæ">
            <a:extLst>
              <a:ext uri="{FF2B5EF4-FFF2-40B4-BE49-F238E27FC236}">
                <a16:creationId xmlns:a16="http://schemas.microsoft.com/office/drawing/2014/main" xmlns="" id="{2C730CC9-C9D4-4045-B1D9-0E74FE504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838" y="149432"/>
            <a:ext cx="5087380" cy="2453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 descr="ãchicken poxãçåçæå°çµæ">
            <a:extLst>
              <a:ext uri="{FF2B5EF4-FFF2-40B4-BE49-F238E27FC236}">
                <a16:creationId xmlns:a16="http://schemas.microsoft.com/office/drawing/2014/main" xmlns="" id="{9D381D2F-BB45-4A03-88F8-08DC11CBC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8" y="3896168"/>
            <a:ext cx="3048000" cy="202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6" name="Picture 12" descr="ãHFMDãçåçæå°çµæ">
            <a:extLst>
              <a:ext uri="{FF2B5EF4-FFF2-40B4-BE49-F238E27FC236}">
                <a16:creationId xmlns:a16="http://schemas.microsoft.com/office/drawing/2014/main" xmlns="" id="{134413C9-7644-4B40-AE28-DCBCEB07E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657" y="3429000"/>
            <a:ext cx="5103802" cy="2679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ãherpetic gingivostomatitisãçåçæå°çµæ">
            <a:extLst>
              <a:ext uri="{FF2B5EF4-FFF2-40B4-BE49-F238E27FC236}">
                <a16:creationId xmlns:a16="http://schemas.microsoft.com/office/drawing/2014/main" xmlns="" id="{6CFCDF35-E8C1-4715-BF69-CA30B15FC8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0"/>
          <a:stretch/>
        </p:blipFill>
        <p:spPr bwMode="auto">
          <a:xfrm>
            <a:off x="4052801" y="3758368"/>
            <a:ext cx="3382074" cy="3121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906516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virusãçåçæå°çµæ">
            <a:extLst>
              <a:ext uri="{FF2B5EF4-FFF2-40B4-BE49-F238E27FC236}">
                <a16:creationId xmlns:a16="http://schemas.microsoft.com/office/drawing/2014/main" xmlns="" id="{9BBCE733-B768-450F-93C1-1A6E74B41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7" y="3129093"/>
            <a:ext cx="2960297" cy="237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ãbacteriaãçåçæå°çµæ">
            <a:extLst>
              <a:ext uri="{FF2B5EF4-FFF2-40B4-BE49-F238E27FC236}">
                <a16:creationId xmlns:a16="http://schemas.microsoft.com/office/drawing/2014/main" xmlns="" id="{221038D8-4BD5-4B15-9DDD-C7A518519A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0"/>
          <a:stretch/>
        </p:blipFill>
        <p:spPr bwMode="auto">
          <a:xfrm>
            <a:off x="8992998" y="1774013"/>
            <a:ext cx="1624313" cy="248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ãbacteriaãçåçæå°çµæ">
            <a:extLst>
              <a:ext uri="{FF2B5EF4-FFF2-40B4-BE49-F238E27FC236}">
                <a16:creationId xmlns:a16="http://schemas.microsoft.com/office/drawing/2014/main" xmlns="" id="{7A9DE3AE-4B69-4240-9261-DAF6D2D85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0" t="48352"/>
          <a:stretch/>
        </p:blipFill>
        <p:spPr bwMode="auto">
          <a:xfrm>
            <a:off x="10617311" y="1774013"/>
            <a:ext cx="1624313" cy="128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ãbacteriaãçåçæå°çµæ">
            <a:extLst>
              <a:ext uri="{FF2B5EF4-FFF2-40B4-BE49-F238E27FC236}">
                <a16:creationId xmlns:a16="http://schemas.microsoft.com/office/drawing/2014/main" xmlns="" id="{273D20C8-9A55-4A4A-ADBD-F1A121A9ED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68"/>
          <a:stretch/>
        </p:blipFill>
        <p:spPr bwMode="auto">
          <a:xfrm>
            <a:off x="8992998" y="3017681"/>
            <a:ext cx="2802826" cy="248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2D健教│傳染病】3分鐘速學細菌與病毒有咩分別共通點係專恰長者同細路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998" y="2076015"/>
            <a:ext cx="6096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7626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13668FC-748B-45B5-8929-8D49BBFF8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腸病毒是什麼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CE8DEC7-3DC7-4EC8-8B00-CBE775CD1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腸病毒屬於</a:t>
            </a:r>
            <a:r>
              <a:rPr lang="zh-TW" altLang="en-US" dirty="0">
                <a:solidFill>
                  <a:schemeClr val="accent1"/>
                </a:solidFill>
              </a:rPr>
              <a:t>小 </a:t>
            </a:r>
            <a:r>
              <a:rPr lang="en-US" altLang="zh-TW" dirty="0">
                <a:solidFill>
                  <a:schemeClr val="accent1"/>
                </a:solidFill>
              </a:rPr>
              <a:t>RNA </a:t>
            </a:r>
            <a:r>
              <a:rPr lang="zh-TW" altLang="en-US" dirty="0">
                <a:solidFill>
                  <a:schemeClr val="accent1"/>
                </a:solidFill>
              </a:rPr>
              <a:t>病毒科（</a:t>
            </a:r>
            <a:r>
              <a:rPr lang="en-US" altLang="zh-TW" dirty="0" err="1">
                <a:solidFill>
                  <a:schemeClr val="accent1"/>
                </a:solidFill>
              </a:rPr>
              <a:t>Picornaviridae</a:t>
            </a:r>
            <a:r>
              <a:rPr lang="zh-TW" altLang="en-US" dirty="0">
                <a:solidFill>
                  <a:schemeClr val="accent1"/>
                </a:solidFill>
              </a:rPr>
              <a:t>）</a:t>
            </a:r>
            <a:r>
              <a:rPr lang="zh-TW" altLang="en-US" dirty="0"/>
              <a:t>，為一群病毒的總稱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在 </a:t>
            </a:r>
            <a:r>
              <a:rPr lang="en-US" altLang="zh-TW" dirty="0"/>
              <a:t>1997 </a:t>
            </a:r>
            <a:r>
              <a:rPr lang="zh-TW" altLang="en-US" dirty="0"/>
              <a:t>年以前，已知而被分類的腸病毒共有</a:t>
            </a:r>
            <a:r>
              <a:rPr lang="zh-TW" altLang="en-US" dirty="0">
                <a:solidFill>
                  <a:schemeClr val="accent1"/>
                </a:solidFill>
              </a:rPr>
              <a:t>小兒麻痺病毒</a:t>
            </a:r>
            <a:r>
              <a:rPr lang="zh-TW" altLang="en-US" dirty="0"/>
              <a:t>、 克沙奇病毒（</a:t>
            </a:r>
            <a:r>
              <a:rPr lang="en-US" altLang="zh-TW" dirty="0"/>
              <a:t>Coxsackievirus</a:t>
            </a:r>
            <a:r>
              <a:rPr lang="zh-TW" altLang="en-US" dirty="0"/>
              <a:t>）、伊科病毒（</a:t>
            </a:r>
            <a:r>
              <a:rPr lang="en-US" altLang="zh-TW" dirty="0"/>
              <a:t>Echovirus</a:t>
            </a:r>
            <a:r>
              <a:rPr lang="zh-TW" altLang="en-US" dirty="0"/>
              <a:t>）及腸病毒等 </a:t>
            </a:r>
            <a:r>
              <a:rPr lang="en-US" altLang="zh-TW" dirty="0"/>
              <a:t>60 </a:t>
            </a:r>
            <a:r>
              <a:rPr lang="zh-TW" altLang="en-US" dirty="0"/>
              <a:t>餘型。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近年來又陸續發現多種型別，重新將腸病毒分為人類腸病毒 </a:t>
            </a:r>
            <a:r>
              <a:rPr lang="en-US" altLang="zh-TW" dirty="0" smtClean="0"/>
              <a:t>A</a:t>
            </a:r>
            <a:r>
              <a:rPr lang="zh-TW" altLang="en-US" dirty="0" smtClean="0"/>
              <a:t>、 </a:t>
            </a:r>
            <a:r>
              <a:rPr lang="en-US" altLang="zh-TW" dirty="0" smtClean="0"/>
              <a:t>B</a:t>
            </a:r>
            <a:r>
              <a:rPr lang="zh-TW" altLang="en-US" dirty="0" smtClean="0"/>
              <a:t>、</a:t>
            </a:r>
            <a:r>
              <a:rPr lang="en-US" altLang="zh-TW" dirty="0" smtClean="0"/>
              <a:t>C</a:t>
            </a:r>
            <a:r>
              <a:rPr lang="zh-TW" altLang="en-US" dirty="0" smtClean="0"/>
              <a:t>、</a:t>
            </a:r>
            <a:r>
              <a:rPr lang="en-US" altLang="zh-TW" dirty="0" smtClean="0"/>
              <a:t>D</a:t>
            </a:r>
            <a:r>
              <a:rPr lang="zh-TW" altLang="en-US" dirty="0" smtClean="0"/>
              <a:t>（</a:t>
            </a:r>
            <a:r>
              <a:rPr lang="en-US" altLang="zh-TW" dirty="0"/>
              <a:t>E</a:t>
            </a:r>
            <a:r>
              <a:rPr lang="en-US" altLang="zh-TW" dirty="0" smtClean="0"/>
              <a:t>nterovirus A</a:t>
            </a:r>
            <a:r>
              <a:rPr lang="zh-TW" altLang="en-US" dirty="0" smtClean="0"/>
              <a:t>、</a:t>
            </a:r>
            <a:r>
              <a:rPr lang="en-US" altLang="zh-TW" dirty="0" smtClean="0"/>
              <a:t>B</a:t>
            </a:r>
            <a:r>
              <a:rPr lang="zh-TW" altLang="en-US" dirty="0" smtClean="0"/>
              <a:t>、</a:t>
            </a:r>
            <a:r>
              <a:rPr lang="en-US" altLang="zh-TW" dirty="0" smtClean="0"/>
              <a:t>C</a:t>
            </a:r>
            <a:r>
              <a:rPr lang="zh-TW" altLang="en-US" dirty="0" smtClean="0"/>
              <a:t>、</a:t>
            </a:r>
            <a:r>
              <a:rPr lang="en-US" altLang="zh-TW" dirty="0" smtClean="0"/>
              <a:t>D</a:t>
            </a:r>
            <a:r>
              <a:rPr lang="zh-TW" altLang="en-US" dirty="0" smtClean="0"/>
              <a:t>）等 </a:t>
            </a:r>
            <a:r>
              <a:rPr lang="en-US" altLang="zh-TW" dirty="0" smtClean="0"/>
              <a:t>4 </a:t>
            </a:r>
            <a:r>
              <a:rPr lang="zh-TW" altLang="en-US" dirty="0" smtClean="0"/>
              <a:t>種</a:t>
            </a:r>
            <a:endParaRPr lang="en-US" altLang="zh-TW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而</a:t>
            </a:r>
            <a:r>
              <a:rPr lang="zh-TW" altLang="en-US" dirty="0"/>
              <a:t>每一種人 類腸病毒又有多種血清型，其中</a:t>
            </a:r>
            <a:r>
              <a:rPr lang="zh-TW" altLang="en-US" dirty="0">
                <a:solidFill>
                  <a:schemeClr val="accent1"/>
                </a:solidFill>
              </a:rPr>
              <a:t>腸病毒 </a:t>
            </a:r>
            <a:r>
              <a:rPr lang="en-US" altLang="zh-TW" dirty="0">
                <a:solidFill>
                  <a:schemeClr val="accent1"/>
                </a:solidFill>
              </a:rPr>
              <a:t>71 </a:t>
            </a:r>
            <a:r>
              <a:rPr lang="zh-TW" altLang="en-US" dirty="0">
                <a:solidFill>
                  <a:schemeClr val="accent1"/>
                </a:solidFill>
              </a:rPr>
              <a:t>型被歸類於 </a:t>
            </a:r>
            <a:r>
              <a:rPr lang="en-US" altLang="zh-TW" dirty="0">
                <a:solidFill>
                  <a:schemeClr val="accent1"/>
                </a:solidFill>
              </a:rPr>
              <a:t>A </a:t>
            </a:r>
            <a:r>
              <a:rPr lang="zh-TW" altLang="en-US" dirty="0">
                <a:solidFill>
                  <a:schemeClr val="accent1"/>
                </a:solidFill>
              </a:rPr>
              <a:t>型，腸病 毒 </a:t>
            </a:r>
            <a:r>
              <a:rPr lang="en-US" altLang="zh-TW" dirty="0">
                <a:solidFill>
                  <a:schemeClr val="accent1"/>
                </a:solidFill>
              </a:rPr>
              <a:t>68 </a:t>
            </a:r>
            <a:r>
              <a:rPr lang="zh-TW" altLang="en-US" dirty="0">
                <a:solidFill>
                  <a:schemeClr val="accent1"/>
                </a:solidFill>
              </a:rPr>
              <a:t>型被歸類於 </a:t>
            </a:r>
            <a:r>
              <a:rPr lang="en-US" altLang="zh-TW" dirty="0">
                <a:solidFill>
                  <a:schemeClr val="accent1"/>
                </a:solidFill>
              </a:rPr>
              <a:t>D </a:t>
            </a:r>
            <a:r>
              <a:rPr lang="zh-TW" altLang="en-US" dirty="0">
                <a:solidFill>
                  <a:schemeClr val="accent1"/>
                </a:solidFill>
              </a:rPr>
              <a:t>型</a:t>
            </a:r>
            <a:r>
              <a:rPr lang="zh-TW" altLang="en-US" dirty="0" smtClean="0"/>
              <a:t>。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636396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39A15606-AFDE-418D-AF86-BD9AC7E86D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45" t="26602" r="25483" b="21957"/>
          <a:stretch/>
        </p:blipFill>
        <p:spPr>
          <a:xfrm>
            <a:off x="947955" y="467686"/>
            <a:ext cx="10126332" cy="592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3184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7BE2955-6246-4A0D-8ACA-9BC70C2A2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腸病毒的特性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98A2DFBF-4D19-466C-B792-EC9062F0B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屬 </a:t>
            </a:r>
            <a:r>
              <a:rPr lang="en-US" altLang="zh-TW" dirty="0" err="1">
                <a:solidFill>
                  <a:schemeClr val="accent1"/>
                </a:solidFill>
              </a:rPr>
              <a:t>Picornaviridae</a:t>
            </a:r>
            <a:r>
              <a:rPr lang="zh-TW" altLang="en-US" dirty="0">
                <a:solidFill>
                  <a:schemeClr val="accent1"/>
                </a:solidFill>
              </a:rPr>
              <a:t>（小</a:t>
            </a:r>
            <a:r>
              <a:rPr lang="en-US" altLang="zh-TW" dirty="0">
                <a:solidFill>
                  <a:schemeClr val="accent1"/>
                </a:solidFill>
              </a:rPr>
              <a:t>RNA</a:t>
            </a:r>
            <a:r>
              <a:rPr lang="zh-TW" altLang="en-US" dirty="0">
                <a:solidFill>
                  <a:schemeClr val="accent1"/>
                </a:solidFill>
              </a:rPr>
              <a:t>病毒） </a:t>
            </a:r>
            <a:endParaRPr lang="en-US" altLang="zh-TW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於</a:t>
            </a:r>
            <a:r>
              <a:rPr lang="zh-TW" altLang="en-US" dirty="0">
                <a:solidFill>
                  <a:schemeClr val="accent1"/>
                </a:solidFill>
              </a:rPr>
              <a:t>腸道</a:t>
            </a:r>
            <a:r>
              <a:rPr lang="zh-TW" altLang="en-US" dirty="0"/>
              <a:t>中繁殖（耐酸）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無外套膜、正</a:t>
            </a:r>
            <a:r>
              <a:rPr lang="en-US" altLang="zh-TW" dirty="0"/>
              <a:t>20</a:t>
            </a:r>
            <a:r>
              <a:rPr lang="zh-TW" altLang="en-US" dirty="0"/>
              <a:t>面體、直徑</a:t>
            </a:r>
            <a:r>
              <a:rPr lang="en-US" altLang="zh-TW" dirty="0"/>
              <a:t>30nm</a:t>
            </a:r>
            <a:r>
              <a:rPr lang="zh-TW" altLang="en-US" dirty="0"/>
              <a:t>、內含一條單股</a:t>
            </a:r>
            <a:r>
              <a:rPr lang="en-US" altLang="zh-TW" dirty="0"/>
              <a:t>RNA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dirty="0"/>
              <a:t> </a:t>
            </a:r>
            <a:r>
              <a:rPr lang="zh-TW" altLang="en-US" dirty="0"/>
              <a:t>不耐強鹼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dirty="0">
                <a:solidFill>
                  <a:schemeClr val="accent1"/>
                </a:solidFill>
              </a:rPr>
              <a:t>56℃</a:t>
            </a:r>
            <a:r>
              <a:rPr lang="zh-TW" altLang="en-US" dirty="0">
                <a:solidFill>
                  <a:schemeClr val="accent1"/>
                </a:solidFill>
              </a:rPr>
              <a:t>以上</a:t>
            </a:r>
            <a:r>
              <a:rPr lang="zh-TW" altLang="en-US" dirty="0"/>
              <a:t>高溫會失去活性、紫外線 可降低活性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accent1"/>
                </a:solidFill>
              </a:rPr>
              <a:t>甲醛、含氯漂白水</a:t>
            </a:r>
            <a:r>
              <a:rPr lang="zh-TW" altLang="en-US" dirty="0"/>
              <a:t>等化學物質可 抑制活性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21E97692-E523-458A-92EA-D1230081A5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21" t="41333" r="25827" b="37003"/>
          <a:stretch/>
        </p:blipFill>
        <p:spPr>
          <a:xfrm>
            <a:off x="7363809" y="4131546"/>
            <a:ext cx="4390136" cy="181025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6B85731E-AE44-4C26-86A6-96F648DEE6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61" t="41130" r="54735" b="37003"/>
          <a:stretch/>
        </p:blipFill>
        <p:spPr>
          <a:xfrm>
            <a:off x="7457813" y="239286"/>
            <a:ext cx="4076446" cy="3038095"/>
          </a:xfrm>
          <a:prstGeom prst="rect">
            <a:avLst/>
          </a:prstGeom>
        </p:spPr>
      </p:pic>
      <p:sp>
        <p:nvSpPr>
          <p:cNvPr id="6" name="爆炸: 八角 5">
            <a:extLst>
              <a:ext uri="{FF2B5EF4-FFF2-40B4-BE49-F238E27FC236}">
                <a16:creationId xmlns:a16="http://schemas.microsoft.com/office/drawing/2014/main" xmlns="" id="{81C11059-4905-450E-8ACC-B2F3715AEFDC}"/>
              </a:ext>
            </a:extLst>
          </p:cNvPr>
          <p:cNvSpPr/>
          <p:nvPr/>
        </p:nvSpPr>
        <p:spPr>
          <a:xfrm>
            <a:off x="4135771" y="2642700"/>
            <a:ext cx="528507" cy="534798"/>
          </a:xfrm>
          <a:prstGeom prst="irregularSeal1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91577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66805BA-F2FA-47B7-B1F3-C3029C90C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流行季節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D8600DB6-F801-4675-907A-4611E8253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1499616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臺灣地區全年都有感染個案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一般以</a:t>
            </a:r>
            <a:r>
              <a:rPr lang="zh-TW" altLang="en-US" dirty="0">
                <a:solidFill>
                  <a:schemeClr val="accent1"/>
                </a:solidFill>
              </a:rPr>
              <a:t>四月到九月</a:t>
            </a:r>
            <a:r>
              <a:rPr lang="zh-TW" altLang="en-US" dirty="0"/>
              <a:t>為流行期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0AEAEB87-64BD-4AA3-A3B5-D3AC9A8726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83" t="58134" r="26170" b="22080"/>
          <a:stretch/>
        </p:blipFill>
        <p:spPr>
          <a:xfrm>
            <a:off x="1821083" y="3742330"/>
            <a:ext cx="9010920" cy="206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04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AF9F9688-60C9-4FAB-8880-102D94CE9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傳染途徑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AABDFAD7-B2FE-4C76-B6F6-416293CA03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96" t="27890" r="26101" b="21957"/>
          <a:stretch/>
        </p:blipFill>
        <p:spPr>
          <a:xfrm>
            <a:off x="2676087" y="2084832"/>
            <a:ext cx="7124339" cy="416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312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10593A7-5B0B-44A4-80D3-619BDE7B5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各年齡層感染腸病毒的危險程度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2F63FB68-4B59-4A39-B4C5-15578419D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774439"/>
            <a:ext cx="841057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7467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F3A732E-B3FA-4481-BF9F-2E6BB1C7B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幾個迷思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DE94FF1-AABA-41A9-BC77-337B8CB00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1"/>
                </a:solidFill>
              </a:rPr>
              <a:t>大人不會得腸病毒</a:t>
            </a:r>
            <a:endParaRPr lang="en-US" altLang="zh-TW" sz="40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altLang="zh-TW" dirty="0"/>
          </a:p>
        </p:txBody>
      </p:sp>
      <p:sp>
        <p:nvSpPr>
          <p:cNvPr id="4" name="乘號 3">
            <a:extLst>
              <a:ext uri="{FF2B5EF4-FFF2-40B4-BE49-F238E27FC236}">
                <a16:creationId xmlns:a16="http://schemas.microsoft.com/office/drawing/2014/main" xmlns="" id="{D4DE5846-FF48-44E4-B515-672713F627FA}"/>
              </a:ext>
            </a:extLst>
          </p:cNvPr>
          <p:cNvSpPr/>
          <p:nvPr/>
        </p:nvSpPr>
        <p:spPr>
          <a:xfrm>
            <a:off x="5884164" y="208483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117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B9C95A9-B59A-46FE-87BC-E29F9290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腸病毒的兩大表現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3CB6956-D7E8-422D-83C3-187E34C68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1"/>
                </a:solidFill>
              </a:rPr>
              <a:t>泡疹性咽峽炎</a:t>
            </a:r>
            <a:endParaRPr lang="en-US" altLang="zh-TW" sz="4000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1"/>
                </a:solidFill>
              </a:rPr>
              <a:t>手足口病</a:t>
            </a:r>
          </a:p>
        </p:txBody>
      </p:sp>
    </p:spTree>
    <p:extLst>
      <p:ext uri="{BB962C8B-B14F-4D97-AF65-F5344CB8AC3E}">
        <p14:creationId xmlns:p14="http://schemas.microsoft.com/office/powerpoint/2010/main" val="42327531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A384F19E-E239-426D-A746-6809BC039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疱疹性咽峽炎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3CF320A6-EC93-4838-A582-38F220CD20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特徵：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為</a:t>
            </a:r>
            <a:r>
              <a:rPr lang="zh-TW" altLang="en-US" dirty="0">
                <a:solidFill>
                  <a:schemeClr val="accent1"/>
                </a:solidFill>
              </a:rPr>
              <a:t>突發性發燒</a:t>
            </a:r>
            <a:r>
              <a:rPr lang="zh-TW" altLang="en-US" dirty="0"/>
              <a:t>、嘔吐及</a:t>
            </a:r>
            <a:r>
              <a:rPr lang="zh-TW" altLang="en-US" dirty="0">
                <a:solidFill>
                  <a:schemeClr val="accent1"/>
                </a:solidFill>
              </a:rPr>
              <a:t>咽峽部出現小水泡或潰瘍</a:t>
            </a:r>
            <a:endParaRPr lang="en-US" altLang="zh-TW" dirty="0">
              <a:solidFill>
                <a:schemeClr val="accent1"/>
              </a:solidFill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多數病例輕微，少數併發無菌性腦膜炎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通常因口腔潰瘍而無法進食，有些需要住院給予點滴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病程為</a:t>
            </a:r>
            <a:r>
              <a:rPr lang="en-US" altLang="zh-TW" dirty="0">
                <a:solidFill>
                  <a:schemeClr val="accent1"/>
                </a:solidFill>
              </a:rPr>
              <a:t>4</a:t>
            </a:r>
            <a:r>
              <a:rPr lang="zh-TW" altLang="en-US" dirty="0">
                <a:solidFill>
                  <a:schemeClr val="accent1"/>
                </a:solidFill>
              </a:rPr>
              <a:t>到</a:t>
            </a:r>
            <a:r>
              <a:rPr lang="en-US" altLang="zh-TW" dirty="0">
                <a:solidFill>
                  <a:schemeClr val="accent1"/>
                </a:solidFill>
              </a:rPr>
              <a:t>6</a:t>
            </a:r>
            <a:r>
              <a:rPr lang="zh-TW" altLang="en-US" dirty="0">
                <a:solidFill>
                  <a:schemeClr val="accent1"/>
                </a:solidFill>
              </a:rPr>
              <a:t>天</a:t>
            </a:r>
            <a:r>
              <a:rPr lang="zh-TW" altLang="en-US" dirty="0"/>
              <a:t>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主要病毒種類 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克沙奇</a:t>
            </a:r>
            <a:r>
              <a:rPr lang="en-US" altLang="zh-TW" dirty="0"/>
              <a:t>A1-10</a:t>
            </a:r>
            <a:r>
              <a:rPr lang="zh-TW" altLang="en-US" dirty="0"/>
              <a:t>、</a:t>
            </a:r>
            <a:r>
              <a:rPr lang="en-US" altLang="zh-TW" dirty="0"/>
              <a:t>A16</a:t>
            </a:r>
            <a:r>
              <a:rPr lang="zh-TW" altLang="en-US" dirty="0"/>
              <a:t>、</a:t>
            </a:r>
            <a:r>
              <a:rPr lang="en-US" altLang="zh-TW" dirty="0"/>
              <a:t>A</a:t>
            </a:r>
            <a:endParaRPr lang="zh-TW" altLang="en-US" dirty="0"/>
          </a:p>
        </p:txBody>
      </p:sp>
      <p:pic>
        <p:nvPicPr>
          <p:cNvPr id="4" name="Picture 2" descr="ãherpanginaãçåçæå°çµæ">
            <a:extLst>
              <a:ext uri="{FF2B5EF4-FFF2-40B4-BE49-F238E27FC236}">
                <a16:creationId xmlns:a16="http://schemas.microsoft.com/office/drawing/2014/main" xmlns="" id="{E6441AE5-3291-4E34-BB8D-6CABED575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297" y="2286000"/>
            <a:ext cx="4333714" cy="2950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934387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83D792ED-800F-4733-B972-5086A3E7E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手足口病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412F96CC-8E39-4CDD-A350-BEB4DF3F4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特徵：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 </a:t>
            </a:r>
            <a:r>
              <a:rPr lang="zh-TW" altLang="en-US" dirty="0">
                <a:solidFill>
                  <a:schemeClr val="accent1"/>
                </a:solidFill>
              </a:rPr>
              <a:t>發燒</a:t>
            </a:r>
            <a:r>
              <a:rPr lang="zh-TW" altLang="en-US" dirty="0"/>
              <a:t>，身體手部、足部及口腔黏膜出現小水泡。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 通常因口腔潰瘍而無法進食，有些需要住院給予點滴。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 </a:t>
            </a:r>
            <a:r>
              <a:rPr lang="zh-TW" altLang="en-US" dirty="0">
                <a:solidFill>
                  <a:schemeClr val="accent1"/>
                </a:solidFill>
              </a:rPr>
              <a:t>病程為</a:t>
            </a:r>
            <a:r>
              <a:rPr lang="en-US" altLang="zh-TW" dirty="0">
                <a:solidFill>
                  <a:schemeClr val="accent1"/>
                </a:solidFill>
              </a:rPr>
              <a:t>7</a:t>
            </a:r>
            <a:r>
              <a:rPr lang="zh-TW" altLang="en-US" dirty="0">
                <a:solidFill>
                  <a:schemeClr val="accent1"/>
                </a:solidFill>
              </a:rPr>
              <a:t>至</a:t>
            </a:r>
            <a:r>
              <a:rPr lang="en-US" altLang="zh-TW" dirty="0">
                <a:solidFill>
                  <a:schemeClr val="accent1"/>
                </a:solidFill>
              </a:rPr>
              <a:t>10</a:t>
            </a:r>
            <a:r>
              <a:rPr lang="zh-TW" altLang="en-US" dirty="0">
                <a:solidFill>
                  <a:schemeClr val="accent1"/>
                </a:solidFill>
              </a:rPr>
              <a:t>天</a:t>
            </a:r>
            <a:r>
              <a:rPr lang="zh-TW" altLang="en-US" dirty="0"/>
              <a:t>。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主要病毒種類 ：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克沙奇</a:t>
            </a:r>
            <a:r>
              <a:rPr lang="en-US" altLang="zh-TW" dirty="0"/>
              <a:t>A16</a:t>
            </a:r>
            <a:r>
              <a:rPr lang="zh-TW" altLang="en-US" dirty="0"/>
              <a:t>、</a:t>
            </a:r>
            <a:r>
              <a:rPr lang="en-US" altLang="zh-TW" dirty="0"/>
              <a:t>A4</a:t>
            </a:r>
            <a:r>
              <a:rPr lang="zh-TW" altLang="en-US" dirty="0"/>
              <a:t>、</a:t>
            </a:r>
            <a:r>
              <a:rPr lang="en-US" altLang="zh-TW" dirty="0"/>
              <a:t>A5</a:t>
            </a:r>
            <a:r>
              <a:rPr lang="zh-TW" altLang="en-US" dirty="0"/>
              <a:t>、</a:t>
            </a:r>
            <a:r>
              <a:rPr lang="en-US" altLang="zh-TW" dirty="0"/>
              <a:t>A9</a:t>
            </a:r>
            <a:r>
              <a:rPr lang="zh-TW" altLang="en-US" dirty="0"/>
              <a:t>、</a:t>
            </a:r>
            <a:r>
              <a:rPr lang="en-US" altLang="zh-TW" dirty="0"/>
              <a:t>A10</a:t>
            </a:r>
            <a:r>
              <a:rPr lang="zh-TW" altLang="en-US" dirty="0"/>
              <a:t>、</a:t>
            </a:r>
            <a:r>
              <a:rPr lang="en-US" altLang="zh-TW" dirty="0"/>
              <a:t>B2</a:t>
            </a:r>
            <a:r>
              <a:rPr lang="zh-TW" altLang="en-US" dirty="0"/>
              <a:t>、</a:t>
            </a:r>
            <a:r>
              <a:rPr lang="en-US" altLang="zh-TW" dirty="0"/>
              <a:t>B5</a:t>
            </a:r>
            <a:r>
              <a:rPr lang="zh-TW" altLang="en-US" dirty="0"/>
              <a:t>型病 毒、腸病毒</a:t>
            </a:r>
            <a:r>
              <a:rPr lang="en-US" altLang="zh-TW" dirty="0"/>
              <a:t>71</a:t>
            </a:r>
            <a:r>
              <a:rPr lang="zh-TW" altLang="en-US" dirty="0"/>
              <a:t>型</a:t>
            </a:r>
          </a:p>
        </p:txBody>
      </p:sp>
      <p:pic>
        <p:nvPicPr>
          <p:cNvPr id="5" name="Picture 12" descr="ãHFMDãçåçæå°çµæ">
            <a:extLst>
              <a:ext uri="{FF2B5EF4-FFF2-40B4-BE49-F238E27FC236}">
                <a16:creationId xmlns:a16="http://schemas.microsoft.com/office/drawing/2014/main" xmlns="" id="{78ED48CB-7DE9-46EB-B55B-869C84453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481" y="1778465"/>
            <a:ext cx="4283659" cy="224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109371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F3A732E-B3FA-4481-BF9F-2E6BB1C7B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幾個迷思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DE94FF1-AABA-41A9-BC77-337B8CB00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1"/>
                </a:solidFill>
              </a:rPr>
              <a:t>大人不會得腸病毒</a:t>
            </a:r>
            <a:endParaRPr lang="en-US" altLang="zh-TW" sz="4000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1"/>
                </a:solidFill>
              </a:rPr>
              <a:t>腸病毒非常危險</a:t>
            </a:r>
            <a:endParaRPr lang="en-US" altLang="zh-TW" sz="40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altLang="zh-TW" dirty="0"/>
          </a:p>
        </p:txBody>
      </p:sp>
      <p:sp>
        <p:nvSpPr>
          <p:cNvPr id="4" name="乘號 3">
            <a:extLst>
              <a:ext uri="{FF2B5EF4-FFF2-40B4-BE49-F238E27FC236}">
                <a16:creationId xmlns:a16="http://schemas.microsoft.com/office/drawing/2014/main" xmlns="" id="{D4DE5846-FF48-44E4-B515-672713F627FA}"/>
              </a:ext>
            </a:extLst>
          </p:cNvPr>
          <p:cNvSpPr/>
          <p:nvPr/>
        </p:nvSpPr>
        <p:spPr>
          <a:xfrm>
            <a:off x="5884164" y="208483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乘號 4">
            <a:extLst>
              <a:ext uri="{FF2B5EF4-FFF2-40B4-BE49-F238E27FC236}">
                <a16:creationId xmlns:a16="http://schemas.microsoft.com/office/drawing/2014/main" xmlns="" id="{3A6DE990-1F66-4479-9245-80551788E2C2}"/>
              </a:ext>
            </a:extLst>
          </p:cNvPr>
          <p:cNvSpPr/>
          <p:nvPr/>
        </p:nvSpPr>
        <p:spPr>
          <a:xfrm>
            <a:off x="4969764" y="2845909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540230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B716E5F-562D-41B6-A9FC-6DC49BB57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腸病毒感染之致命機率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28D45693-5777-47E9-A9C7-1253BD243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/>
              <a:t>  大多數感染者症狀輕微，甚至沒有症狀</a:t>
            </a:r>
            <a:endParaRPr lang="en-US" altLang="zh-TW" sz="40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/>
              <a:t> 致死率推估約十萬分之一到萬分之一 </a:t>
            </a:r>
            <a:endParaRPr lang="en-US" altLang="zh-TW" sz="40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/>
              <a:t> </a:t>
            </a:r>
            <a:r>
              <a:rPr lang="en-US" altLang="zh-TW" sz="4000" dirty="0"/>
              <a:t>99.9%</a:t>
            </a:r>
            <a:r>
              <a:rPr lang="zh-TW" altLang="en-US" sz="4000" dirty="0"/>
              <a:t>以上的患者都會</a:t>
            </a:r>
            <a:r>
              <a:rPr lang="zh-TW" altLang="en-US" sz="4000" dirty="0">
                <a:solidFill>
                  <a:schemeClr val="accent1"/>
                </a:solidFill>
              </a:rPr>
              <a:t>完全恢復</a:t>
            </a:r>
          </a:p>
        </p:txBody>
      </p:sp>
    </p:spTree>
    <p:extLst>
      <p:ext uri="{BB962C8B-B14F-4D97-AF65-F5344CB8AC3E}">
        <p14:creationId xmlns:p14="http://schemas.microsoft.com/office/powerpoint/2010/main" val="12586387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BEC611E-9C19-4D15-978A-C780DAD12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腸病毒感染之症狀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DF9C7FC-708A-431E-BEEC-A185845B0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5999"/>
            <a:ext cx="9720073" cy="422385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大多是</a:t>
            </a:r>
            <a:r>
              <a:rPr lang="zh-TW" altLang="en-US" dirty="0">
                <a:solidFill>
                  <a:schemeClr val="accent1"/>
                </a:solidFill>
              </a:rPr>
              <a:t>無症狀感染</a:t>
            </a:r>
            <a:r>
              <a:rPr lang="zh-TW" altLang="en-US" dirty="0"/>
              <a:t>，或只有類似一般感冒症狀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特殊臨床表現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</a:t>
            </a:r>
            <a:r>
              <a:rPr lang="zh-TW" altLang="en-US" dirty="0">
                <a:solidFill>
                  <a:schemeClr val="accent1"/>
                </a:solidFill>
              </a:rPr>
              <a:t>疱疹性咽峽炎</a:t>
            </a:r>
            <a:endParaRPr lang="en-US" altLang="zh-TW" dirty="0">
              <a:solidFill>
                <a:schemeClr val="accent1"/>
              </a:solidFill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accent1"/>
                </a:solidFill>
              </a:rPr>
              <a:t> 手足口病</a:t>
            </a:r>
            <a:endParaRPr lang="en-US" altLang="zh-TW" dirty="0">
              <a:solidFill>
                <a:schemeClr val="accent1"/>
              </a:solidFill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無菌性腦膜炎及腦炎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急性出血性結膜炎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嬰兒急性心肌炎及成 人心包膜炎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流行性肌肋痛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急性淋巴結性咽炎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發燒合併皮疹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肢體麻痺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其他嚴重型如肺水腫、 新生兒感染等</a:t>
            </a:r>
          </a:p>
        </p:txBody>
      </p:sp>
    </p:spTree>
    <p:extLst>
      <p:ext uri="{BB962C8B-B14F-4D97-AF65-F5344CB8AC3E}">
        <p14:creationId xmlns:p14="http://schemas.microsoft.com/office/powerpoint/2010/main" val="4642614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06C40D1-17F4-4D47-B372-FED6091CF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傳染力及傳染期間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22AF554-83AB-4636-95A6-B0E57FBC3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發病之前幾天，即具有傳染力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在口鼻分泌物中可持續</a:t>
            </a:r>
            <a:r>
              <a:rPr lang="en-US" altLang="zh-TW" dirty="0"/>
              <a:t>3</a:t>
            </a:r>
            <a:r>
              <a:rPr lang="zh-TW" altLang="en-US" dirty="0"/>
              <a:t>至</a:t>
            </a:r>
            <a:r>
              <a:rPr lang="en-US" altLang="zh-TW" dirty="0"/>
              <a:t>4</a:t>
            </a:r>
            <a:r>
              <a:rPr lang="zh-TW" altLang="en-US" dirty="0"/>
              <a:t>週，在腸道可 持續</a:t>
            </a:r>
            <a:r>
              <a:rPr lang="en-US" altLang="zh-TW" dirty="0"/>
              <a:t>6</a:t>
            </a:r>
            <a:r>
              <a:rPr lang="zh-TW" altLang="en-US" dirty="0"/>
              <a:t>至</a:t>
            </a:r>
            <a:r>
              <a:rPr lang="en-US" altLang="zh-TW" dirty="0"/>
              <a:t>8</a:t>
            </a:r>
            <a:r>
              <a:rPr lang="zh-TW" altLang="en-US" dirty="0"/>
              <a:t>週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</a:t>
            </a:r>
            <a:r>
              <a:rPr lang="zh-TW" altLang="en-US" dirty="0">
                <a:solidFill>
                  <a:schemeClr val="accent1"/>
                </a:solidFill>
              </a:rPr>
              <a:t>發病後的一週內傳染力最強</a:t>
            </a:r>
            <a:endParaRPr lang="en-US" altLang="zh-TW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發病二週後， 咽喉病毒排出量減少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家庭或人群密集處傳染力高</a:t>
            </a:r>
          </a:p>
        </p:txBody>
      </p:sp>
    </p:spTree>
    <p:extLst>
      <p:ext uri="{BB962C8B-B14F-4D97-AF65-F5344CB8AC3E}">
        <p14:creationId xmlns:p14="http://schemas.microsoft.com/office/powerpoint/2010/main" val="9290563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DEA6C43-4BB9-4EC8-BC35-3B84AD9F6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感染過腸病毒之後的免疫力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19AE0DA2-3463-488C-8196-2AE828F70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腸病毒群有數十種病毒，得到某一種腸病 毒感染以後，至少會持續有數十年的免疫力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再接觸同一種病毒時，大多不會再發病</a:t>
            </a:r>
          </a:p>
        </p:txBody>
      </p:sp>
    </p:spTree>
    <p:extLst>
      <p:ext uri="{BB962C8B-B14F-4D97-AF65-F5344CB8AC3E}">
        <p14:creationId xmlns:p14="http://schemas.microsoft.com/office/powerpoint/2010/main" val="5229565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1764F6C-80F6-4FCE-B386-22B40E6AE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治療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03A5D32-1F9F-417E-B016-730A18A20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絕大多數症狀輕微，</a:t>
            </a:r>
            <a:r>
              <a:rPr lang="en-US" altLang="zh-TW" sz="3600" dirty="0"/>
              <a:t>7</a:t>
            </a:r>
            <a:r>
              <a:rPr lang="zh-TW" altLang="en-US" sz="3600" dirty="0"/>
              <a:t>到 </a:t>
            </a:r>
            <a:r>
              <a:rPr lang="en-US" altLang="zh-TW" sz="3600" dirty="0"/>
              <a:t>10 </a:t>
            </a:r>
            <a:r>
              <a:rPr lang="zh-TW" altLang="en-US" sz="3600" dirty="0"/>
              <a:t>天自然痊癒 </a:t>
            </a:r>
            <a:endParaRPr lang="en-US" altLang="zh-TW" sz="36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>
                <a:solidFill>
                  <a:schemeClr val="accent1"/>
                </a:solidFill>
              </a:rPr>
              <a:t>支持性療法</a:t>
            </a:r>
            <a:endParaRPr lang="en-US" altLang="zh-TW" sz="3600" dirty="0">
              <a:solidFill>
                <a:schemeClr val="accent1"/>
              </a:solidFill>
            </a:endParaRPr>
          </a:p>
          <a:p>
            <a:pPr lvl="2">
              <a:buFont typeface="Wingdings" panose="05000000000000000000" pitchFamily="2" charset="2"/>
              <a:buChar char="l"/>
            </a:pPr>
            <a:r>
              <a:rPr lang="zh-TW" altLang="en-US" sz="3200" dirty="0"/>
              <a:t> 讓我們再想一下細菌跟病毒的差別</a:t>
            </a:r>
            <a:endParaRPr lang="en-US" altLang="zh-TW" sz="3200" dirty="0"/>
          </a:p>
          <a:p>
            <a:pPr marL="0" indent="0">
              <a:buNone/>
            </a:pP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7987364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virusãçåçæå°çµæ">
            <a:extLst>
              <a:ext uri="{FF2B5EF4-FFF2-40B4-BE49-F238E27FC236}">
                <a16:creationId xmlns:a16="http://schemas.microsoft.com/office/drawing/2014/main" xmlns="" id="{9BBCE733-B768-450F-93C1-1A6E74B41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7" y="3129093"/>
            <a:ext cx="2960297" cy="237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ãbacteriaãçåçæå°çµæ">
            <a:extLst>
              <a:ext uri="{FF2B5EF4-FFF2-40B4-BE49-F238E27FC236}">
                <a16:creationId xmlns:a16="http://schemas.microsoft.com/office/drawing/2014/main" xmlns="" id="{221038D8-4BD5-4B15-9DDD-C7A518519A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0"/>
          <a:stretch/>
        </p:blipFill>
        <p:spPr bwMode="auto">
          <a:xfrm>
            <a:off x="8992998" y="1774013"/>
            <a:ext cx="1624313" cy="248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ãbacteriaãçåçæå°çµæ">
            <a:extLst>
              <a:ext uri="{FF2B5EF4-FFF2-40B4-BE49-F238E27FC236}">
                <a16:creationId xmlns:a16="http://schemas.microsoft.com/office/drawing/2014/main" xmlns="" id="{7A9DE3AE-4B69-4240-9261-DAF6D2D85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0" t="48352"/>
          <a:stretch/>
        </p:blipFill>
        <p:spPr bwMode="auto">
          <a:xfrm>
            <a:off x="10617311" y="1774013"/>
            <a:ext cx="1624313" cy="128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ãbacteriaãçåçæå°çµæ">
            <a:extLst>
              <a:ext uri="{FF2B5EF4-FFF2-40B4-BE49-F238E27FC236}">
                <a16:creationId xmlns:a16="http://schemas.microsoft.com/office/drawing/2014/main" xmlns="" id="{273D20C8-9A55-4A4A-ADBD-F1A121A9ED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68"/>
          <a:stretch/>
        </p:blipFill>
        <p:spPr bwMode="auto">
          <a:xfrm>
            <a:off x="8992998" y="3017681"/>
            <a:ext cx="2802826" cy="248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2D健教│傳染病】3分鐘速學細菌與病毒有咩分別共通點係專恰長者同細路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998" y="2076015"/>
            <a:ext cx="6096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60878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1764F6C-80F6-4FCE-B386-22B40E6AE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治療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03A5D32-1F9F-417E-B016-730A18A20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絕大多數症狀輕微，</a:t>
            </a:r>
            <a:r>
              <a:rPr lang="en-US" altLang="zh-TW" sz="3600" dirty="0"/>
              <a:t>7</a:t>
            </a:r>
            <a:r>
              <a:rPr lang="zh-TW" altLang="en-US" sz="3600" dirty="0"/>
              <a:t>到 </a:t>
            </a:r>
            <a:r>
              <a:rPr lang="en-US" altLang="zh-TW" sz="3600" dirty="0"/>
              <a:t>10 </a:t>
            </a:r>
            <a:r>
              <a:rPr lang="zh-TW" altLang="en-US" sz="3600" dirty="0"/>
              <a:t>天自然痊癒  </a:t>
            </a:r>
            <a:endParaRPr lang="en-US" altLang="zh-TW" sz="36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>
                <a:solidFill>
                  <a:schemeClr val="accent1"/>
                </a:solidFill>
              </a:rPr>
              <a:t>支持性療法</a:t>
            </a:r>
            <a:endParaRPr lang="en-US" altLang="zh-TW" sz="3600" dirty="0">
              <a:solidFill>
                <a:schemeClr val="accent1"/>
              </a:solidFill>
            </a:endParaRPr>
          </a:p>
          <a:p>
            <a:pPr lvl="2">
              <a:buFont typeface="Wingdings" panose="05000000000000000000" pitchFamily="2" charset="2"/>
              <a:buChar char="l"/>
            </a:pPr>
            <a:r>
              <a:rPr lang="zh-TW" altLang="en-US" sz="3200" dirty="0"/>
              <a:t> 讓我們再想一下細菌跟病毒的差別</a:t>
            </a:r>
            <a:endParaRPr lang="en-US" altLang="zh-TW" sz="32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退燒藥給或不給</a:t>
            </a:r>
            <a:endParaRPr lang="en-US" altLang="zh-TW" sz="36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藥膏有用嗎</a:t>
            </a:r>
            <a:r>
              <a:rPr lang="en-US" altLang="zh-TW" sz="3600" dirty="0"/>
              <a:t>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抗生素有用嗎</a:t>
            </a:r>
            <a:r>
              <a:rPr lang="en-US" altLang="zh-TW" sz="3600" dirty="0"/>
              <a:t>?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00611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EAF3BCD-BD64-4F23-883F-641262687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腸病毒噴霧</a:t>
            </a:r>
          </a:p>
        </p:txBody>
      </p:sp>
      <p:pic>
        <p:nvPicPr>
          <p:cNvPr id="2050" name="Picture 2" descr="ãdifflamãçåçæå°çµæ">
            <a:extLst>
              <a:ext uri="{FF2B5EF4-FFF2-40B4-BE49-F238E27FC236}">
                <a16:creationId xmlns:a16="http://schemas.microsoft.com/office/drawing/2014/main" xmlns="" id="{FA2EBD38-A7CF-4E9F-969F-79F0FE74B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149" y="1845577"/>
            <a:ext cx="4702029" cy="470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7796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D0712809-16F4-4CAF-84AF-009B8F15A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患者之處理與治療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2C0A3F4E-B645-4A24-8B57-F8D3E182C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小心處理病人之排泄物， 處理完畢須立即洗手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多補充水分，食用流質、 涼、軟的食物，食器不共用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dirty="0"/>
              <a:t> </a:t>
            </a:r>
            <a:r>
              <a:rPr lang="zh-TW" altLang="en-US" dirty="0"/>
              <a:t>讓病人多休息，生病不上學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對家中之第二個病人要 特別小心，其所接受的病毒量往往較高，嚴重程度可能提高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特別注意腸病毒重症前兆病徵 </a:t>
            </a:r>
          </a:p>
        </p:txBody>
      </p:sp>
    </p:spTree>
    <p:extLst>
      <p:ext uri="{BB962C8B-B14F-4D97-AF65-F5344CB8AC3E}">
        <p14:creationId xmlns:p14="http://schemas.microsoft.com/office/powerpoint/2010/main" val="143078747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1764F6C-80F6-4FCE-B386-22B40E6AE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治療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03A5D32-1F9F-417E-B016-730A18A20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</a:t>
            </a:r>
            <a:r>
              <a:rPr lang="zh-TW" altLang="en-US" sz="3600" dirty="0">
                <a:solidFill>
                  <a:schemeClr val="accent1"/>
                </a:solidFill>
              </a:rPr>
              <a:t>支持性療法</a:t>
            </a:r>
            <a:endParaRPr lang="en-US" altLang="zh-TW" sz="3600" dirty="0">
              <a:solidFill>
                <a:schemeClr val="accent1"/>
              </a:solidFill>
            </a:endParaRPr>
          </a:p>
          <a:p>
            <a:pPr lvl="2">
              <a:buFont typeface="Wingdings" panose="05000000000000000000" pitchFamily="2" charset="2"/>
              <a:buChar char="l"/>
            </a:pPr>
            <a:r>
              <a:rPr lang="zh-TW" altLang="en-US" sz="3200" dirty="0"/>
              <a:t> 讓我們再想一下細菌跟病毒的差別</a:t>
            </a:r>
            <a:endParaRPr lang="en-US" altLang="zh-TW" sz="32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退燒藥給或不給</a:t>
            </a:r>
            <a:endParaRPr lang="en-US" altLang="zh-TW" sz="3600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藥膏有用嗎</a:t>
            </a:r>
            <a:r>
              <a:rPr lang="en-US" altLang="zh-TW" sz="3600" dirty="0"/>
              <a:t>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抗生素有用嗎</a:t>
            </a:r>
            <a:r>
              <a:rPr lang="en-US" altLang="zh-TW" sz="3600" dirty="0"/>
              <a:t>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3600" dirty="0"/>
              <a:t> 住院</a:t>
            </a:r>
            <a:r>
              <a:rPr lang="en-US" altLang="zh-TW" sz="3600" dirty="0"/>
              <a:t>?</a:t>
            </a:r>
          </a:p>
          <a:p>
            <a:pPr>
              <a:buFont typeface="Wingdings" panose="05000000000000000000" pitchFamily="2" charset="2"/>
              <a:buChar char="l"/>
            </a:pP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8641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9AAB09A-EF5E-490D-835C-922154A68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腸病毒重症</a:t>
            </a:r>
            <a:r>
              <a:rPr lang="en-US" altLang="zh-TW" dirty="0"/>
              <a:t>---</a:t>
            </a:r>
            <a:r>
              <a:rPr lang="zh-TW" altLang="en-US" dirty="0"/>
              <a:t>真正重要的事情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8044B3D-8CDB-4B73-A945-2E2E9DB45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639989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accent1"/>
                </a:solidFill>
              </a:rPr>
              <a:t>嗜睡、意識改變、活力不佳、手腳無力</a:t>
            </a:r>
            <a:endParaRPr lang="en-US" altLang="zh-TW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accent1"/>
                </a:solidFill>
              </a:rPr>
              <a:t>肌躍型抽搐（無故驚嚇或突然間全身肌肉收縮）</a:t>
            </a:r>
            <a:endParaRPr lang="en-US" altLang="zh-TW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accent1"/>
                </a:solidFill>
              </a:rPr>
              <a:t>持續嘔吐</a:t>
            </a:r>
            <a:endParaRPr lang="en-US" altLang="zh-TW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accent1"/>
                </a:solidFill>
              </a:rPr>
              <a:t>呼吸急促或心跳加快</a:t>
            </a:r>
          </a:p>
        </p:txBody>
      </p:sp>
      <p:sp>
        <p:nvSpPr>
          <p:cNvPr id="4" name="AutoShape 2" descr="ãè¸çæ¯éçãçåçæå°çµæ">
            <a:extLst>
              <a:ext uri="{FF2B5EF4-FFF2-40B4-BE49-F238E27FC236}">
                <a16:creationId xmlns:a16="http://schemas.microsoft.com/office/drawing/2014/main" xmlns="" id="{32084D87-7FE3-4BF9-8D63-98DB1AD7BC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28" name="Picture 4" descr="ãè¸çæ¯éçãçåçæå°çµæ">
            <a:extLst>
              <a:ext uri="{FF2B5EF4-FFF2-40B4-BE49-F238E27FC236}">
                <a16:creationId xmlns:a16="http://schemas.microsoft.com/office/drawing/2014/main" xmlns="" id="{20E2F905-C760-4182-B5DB-ECA85B2C4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55" y="1863755"/>
            <a:ext cx="4994246" cy="4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48705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AC5392C-9DB7-4C06-ACAE-0D75C0D06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嗜睡、意識改變、活力不佳、手腳無力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A8B083C4-7461-4635-B4A9-72596BC6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5770955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除了一直想睡外，病童顯得意識模糊、眼神呆滯或疲倦無力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原來活潑的小孩會變得安静不想動，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但發燒本身就會 影響小孩活力，所以上述症狀的判斷應以體溫正常時的精 神活力為準。</a:t>
            </a:r>
          </a:p>
        </p:txBody>
      </p:sp>
      <p:pic>
        <p:nvPicPr>
          <p:cNvPr id="6" name="Picture 4" descr="ãè¸çæ¯éçãçåçæå°çµæ">
            <a:extLst>
              <a:ext uri="{FF2B5EF4-FFF2-40B4-BE49-F238E27FC236}">
                <a16:creationId xmlns:a16="http://schemas.microsoft.com/office/drawing/2014/main" xmlns="" id="{4E63EA6E-9EB2-4DCC-9F64-A1090E0F6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55" y="1863755"/>
            <a:ext cx="4994246" cy="4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40630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28EE006-E0D4-4FA4-A7FC-D585675D6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肌躍型抽搐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004BC87C-2F5D-4763-9146-B612AB6290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5561230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通常是在睡眠中時出現被驚嚇或突然間全身肌肉收縮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隨著病情變化嚴重時，在清醒時也會出現。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另外，病童可能 因肌躍型抽搐症狀而變得無法入眠。</a:t>
            </a:r>
          </a:p>
        </p:txBody>
      </p:sp>
      <p:pic>
        <p:nvPicPr>
          <p:cNvPr id="4" name="Picture 4" descr="ãè¸çæ¯éçãçåçæå°çµæ">
            <a:extLst>
              <a:ext uri="{FF2B5EF4-FFF2-40B4-BE49-F238E27FC236}">
                <a16:creationId xmlns:a16="http://schemas.microsoft.com/office/drawing/2014/main" xmlns="" id="{67AEC87A-8596-4EFB-B13D-423EAA8F1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55" y="1863755"/>
            <a:ext cx="4994246" cy="4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9622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ADF8041-F5CD-4B08-A690-252FD62AE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持續嘔吐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408D983-87FC-4F41-A48E-309C6198E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5242448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嘔吐可為腦壓上升的症狀表現之一，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嘔吐次數愈多愈欲要注意，尤其是伴隨嗜睡、活力下降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只有嘔吐而無腹痛、 腹瀉等腸胃炎症狀時，需要特別注意。</a:t>
            </a:r>
          </a:p>
        </p:txBody>
      </p:sp>
      <p:pic>
        <p:nvPicPr>
          <p:cNvPr id="4" name="Picture 4" descr="ãè¸çæ¯éçãçåçæå°çµæ">
            <a:extLst>
              <a:ext uri="{FF2B5EF4-FFF2-40B4-BE49-F238E27FC236}">
                <a16:creationId xmlns:a16="http://schemas.microsoft.com/office/drawing/2014/main" xmlns="" id="{227BE8BE-9206-4BAC-867E-CF247C9BB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55" y="1863755"/>
            <a:ext cx="4994246" cy="4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10171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73CB8FB-D4BF-4789-B0E3-9CA041689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呼吸急促或心跳加快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5E4FFD5-3654-49DD-AE87-7729063A1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4630052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小孩安靜且體溫正常時，心跳每分鐘 </a:t>
            </a:r>
            <a:r>
              <a:rPr lang="en-US" altLang="zh-TW" dirty="0"/>
              <a:t>120 </a:t>
            </a:r>
            <a:r>
              <a:rPr lang="zh-TW" altLang="en-US" dirty="0"/>
              <a:t>次以上。</a:t>
            </a:r>
          </a:p>
        </p:txBody>
      </p:sp>
      <p:pic>
        <p:nvPicPr>
          <p:cNvPr id="4" name="Picture 4" descr="ãè¸çæ¯éçãçåçæå°çµæ">
            <a:extLst>
              <a:ext uri="{FF2B5EF4-FFF2-40B4-BE49-F238E27FC236}">
                <a16:creationId xmlns:a16="http://schemas.microsoft.com/office/drawing/2014/main" xmlns="" id="{52F5AC65-6A19-4EEE-A670-367F2A137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55" y="1863755"/>
            <a:ext cx="4994246" cy="4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06695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44A1093-2809-464A-95EC-546ACB12D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腸病毒感染併發重症前兆病徵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22F8B508-371B-4174-B3C2-CF922E8AD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5217281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自症狀開始後 </a:t>
            </a:r>
            <a:r>
              <a:rPr lang="en-US" altLang="zh-TW" dirty="0"/>
              <a:t>7 </a:t>
            </a:r>
            <a:r>
              <a:rPr lang="zh-TW" altLang="en-US" dirty="0"/>
              <a:t>天內， 注意觀察病童是否出現 下列重症前兆病徵：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有嗜睡、意識不清、活 力不佳（以體溫正常時 的精神活力為準）、手 腳無力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肌躍型抽搐（無故驚嚇 或突然間全身肌肉收縮）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持續嘔吐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呼吸急促、心跳加快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311EFA92-1580-4EA9-B28C-E77DB1C3F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751" y="2286000"/>
            <a:ext cx="425767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13030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B3049BC-6945-4445-AD53-64BAAD10E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腸病毒防治面臨問題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4059849E-B015-4C5A-AD1F-C6606844BF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腸病毒分布廣泛且生存力強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型別眾多，發病前即有傳染力，且患者感染後可 長期排放病毒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傳染途徑多元</a:t>
            </a:r>
            <a:r>
              <a:rPr lang="en-US" altLang="zh-TW" dirty="0"/>
              <a:t>- </a:t>
            </a:r>
            <a:r>
              <a:rPr lang="zh-TW" altLang="en-US" dirty="0"/>
              <a:t>飛沫、糞口、接觸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不顯性感染者多，不自覺為病毒散播者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目前除小兒麻痺病毒外，國內尚無疫苗或特效藥 可預防或治療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導致併發重症，進而產生後遺症或死亡的因素很 多，無法杜絕死亡病例的發生</a:t>
            </a:r>
          </a:p>
        </p:txBody>
      </p:sp>
      <p:sp>
        <p:nvSpPr>
          <p:cNvPr id="4" name="爆炸: 八角 3">
            <a:extLst>
              <a:ext uri="{FF2B5EF4-FFF2-40B4-BE49-F238E27FC236}">
                <a16:creationId xmlns:a16="http://schemas.microsoft.com/office/drawing/2014/main" xmlns="" id="{3C44E97A-E50A-4A0F-86CC-DBB87D0ECBDB}"/>
              </a:ext>
            </a:extLst>
          </p:cNvPr>
          <p:cNvSpPr/>
          <p:nvPr/>
        </p:nvSpPr>
        <p:spPr>
          <a:xfrm>
            <a:off x="9672507" y="5484219"/>
            <a:ext cx="1166070" cy="897622"/>
          </a:xfrm>
          <a:prstGeom prst="irregularSeal1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899362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7C9123D-C57D-47A0-98B4-17F71AB91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容易導致重症的腸病毒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7BCDEAF9-6A81-47DD-A5FD-3106EEFC0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小兒麻痺病毒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延腦型腦炎、脊柱前角神經炎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腸病毒</a:t>
            </a:r>
            <a:r>
              <a:rPr lang="en-US" altLang="zh-TW" dirty="0"/>
              <a:t>71</a:t>
            </a:r>
            <a:r>
              <a:rPr lang="zh-TW" altLang="en-US" dirty="0"/>
              <a:t>型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腦幹腦炎、肺水腫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克沙奇</a:t>
            </a:r>
            <a:r>
              <a:rPr lang="en-US" altLang="zh-TW" dirty="0"/>
              <a:t>B</a:t>
            </a:r>
            <a:r>
              <a:rPr lang="zh-TW" altLang="en-US" dirty="0"/>
              <a:t>型病毒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心肌炎、心包膜炎、新生兒感染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伊科病毒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新生兒肝炎、周產期肺炎</a:t>
            </a:r>
          </a:p>
        </p:txBody>
      </p:sp>
      <p:sp>
        <p:nvSpPr>
          <p:cNvPr id="4" name="爆炸: 八角 3">
            <a:extLst>
              <a:ext uri="{FF2B5EF4-FFF2-40B4-BE49-F238E27FC236}">
                <a16:creationId xmlns:a16="http://schemas.microsoft.com/office/drawing/2014/main" xmlns="" id="{9D278EF8-622B-415B-B726-4FE92637E5BC}"/>
              </a:ext>
            </a:extLst>
          </p:cNvPr>
          <p:cNvSpPr/>
          <p:nvPr/>
        </p:nvSpPr>
        <p:spPr>
          <a:xfrm>
            <a:off x="9932566" y="5500997"/>
            <a:ext cx="1166070" cy="897622"/>
          </a:xfrm>
          <a:prstGeom prst="irregularSeal1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980613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0F65214-6D1A-4D76-B5F0-972C96DEA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感染腸病毒</a:t>
            </a:r>
            <a:r>
              <a:rPr lang="en-US" altLang="zh-TW" dirty="0"/>
              <a:t>71</a:t>
            </a:r>
            <a:r>
              <a:rPr lang="zh-TW" altLang="en-US" dirty="0"/>
              <a:t>型常見症狀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90B03704-AEAC-4047-9052-EEAEEF73F9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發燒時間較長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 常超過</a:t>
            </a:r>
            <a:r>
              <a:rPr lang="en-US" altLang="zh-TW" dirty="0"/>
              <a:t>3</a:t>
            </a:r>
            <a:r>
              <a:rPr lang="zh-TW" altLang="en-US" dirty="0"/>
              <a:t>天，體溫可超過</a:t>
            </a:r>
            <a:r>
              <a:rPr lang="en-US" altLang="zh-TW" dirty="0"/>
              <a:t>39℃ 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dirty="0"/>
              <a:t> </a:t>
            </a:r>
            <a:r>
              <a:rPr lang="zh-TW" altLang="en-US" dirty="0"/>
              <a:t>多有手足口症狀出現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 在手部、足部及口腔黏膜出現如針頭大小紅 點的疹子或水泡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 容易有中樞神經併發症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嗜睡、持續嘔吐、肌躍型抽搐、意識不清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嚴重併發症多發生於</a:t>
            </a:r>
            <a:r>
              <a:rPr lang="zh-TW" altLang="en-US" dirty="0">
                <a:solidFill>
                  <a:schemeClr val="accent1"/>
                </a:solidFill>
              </a:rPr>
              <a:t>發病後</a:t>
            </a:r>
            <a:r>
              <a:rPr lang="en-US" altLang="zh-TW" dirty="0">
                <a:solidFill>
                  <a:schemeClr val="accent1"/>
                </a:solidFill>
              </a:rPr>
              <a:t>5</a:t>
            </a:r>
            <a:r>
              <a:rPr lang="zh-TW" altLang="en-US" dirty="0">
                <a:solidFill>
                  <a:schemeClr val="accent1"/>
                </a:solidFill>
              </a:rPr>
              <a:t>日內</a:t>
            </a:r>
            <a:endParaRPr lang="en-US" altLang="zh-TW" dirty="0">
              <a:solidFill>
                <a:schemeClr val="accent1"/>
              </a:solidFill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出現肺水腫時，死亡率高</a:t>
            </a:r>
          </a:p>
        </p:txBody>
      </p:sp>
    </p:spTree>
    <p:extLst>
      <p:ext uri="{BB962C8B-B14F-4D97-AF65-F5344CB8AC3E}">
        <p14:creationId xmlns:p14="http://schemas.microsoft.com/office/powerpoint/2010/main" val="52285935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F4E2AD3-0AB0-4BEC-9E76-87BA8878A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</a:t>
            </a:r>
            <a:r>
              <a:rPr lang="en-US" altLang="zh-TW" dirty="0"/>
              <a:t>D68</a:t>
            </a:r>
            <a:r>
              <a:rPr lang="zh-TW" altLang="en-US" dirty="0"/>
              <a:t>型感染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C73D28D7-25BA-45F4-965A-07A266CB5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TW" dirty="0"/>
              <a:t>1962</a:t>
            </a:r>
            <a:r>
              <a:rPr lang="zh-TW" altLang="en-US" dirty="0"/>
              <a:t>年時在美國加州首次分離出病毒株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</a:t>
            </a:r>
            <a:r>
              <a:rPr lang="en-US" altLang="zh-TW" dirty="0"/>
              <a:t>2014</a:t>
            </a:r>
            <a:r>
              <a:rPr lang="zh-TW" altLang="en-US" dirty="0"/>
              <a:t>年</a:t>
            </a:r>
            <a:r>
              <a:rPr lang="en-US" altLang="zh-TW" dirty="0"/>
              <a:t>8</a:t>
            </a:r>
            <a:r>
              <a:rPr lang="zh-TW" altLang="en-US" dirty="0"/>
              <a:t>月中旬，美國發生大規模流行疫情， 全球各地也陸續有疫情出現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其生物特性較接近</a:t>
            </a:r>
            <a:r>
              <a:rPr lang="zh-TW" altLang="en-US" dirty="0">
                <a:solidFill>
                  <a:schemeClr val="accent1"/>
                </a:solidFill>
              </a:rPr>
              <a:t>鼻病毒 </a:t>
            </a:r>
            <a:endParaRPr lang="en-US" altLang="zh-TW" dirty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臨床表現差異極大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從輕微的上呼吸道症狀到嚴重肺炎都有可能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極少數病例可能併發神經症狀，導致肢體麻痺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有氣喘體質的兒童，併發嚴重症狀的風險較高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預防方法與防治策略與其他腸病毒大致相同</a:t>
            </a:r>
          </a:p>
        </p:txBody>
      </p:sp>
    </p:spTree>
    <p:extLst>
      <p:ext uri="{BB962C8B-B14F-4D97-AF65-F5344CB8AC3E}">
        <p14:creationId xmlns:p14="http://schemas.microsoft.com/office/powerpoint/2010/main" val="28595076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22FE76B-86E2-46AD-AFCB-1B65706F0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腸病毒</a:t>
            </a:r>
            <a:r>
              <a:rPr lang="en-US" altLang="zh-TW" dirty="0"/>
              <a:t>D68</a:t>
            </a:r>
            <a:r>
              <a:rPr lang="zh-TW" altLang="en-US" dirty="0"/>
              <a:t>型與其他腸病毒之比較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B49C7FEE-0DF5-4B91-84E5-3B55E1B4C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957" y="1571625"/>
            <a:ext cx="8286750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36009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280DAB7-5E1E-4A1B-853E-F1859E1F3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如何預防腸病毒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121BD750-DA25-4567-AA74-5650E37FD2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養成正確勤洗手的好習慣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玩具常清消，不放口裡咬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注意家裡的清潔與通風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抱小孩之前要洗手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避免到擁擠的公共場所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大人小孩都要注意衛生</a:t>
            </a:r>
          </a:p>
        </p:txBody>
      </p:sp>
    </p:spTree>
    <p:extLst>
      <p:ext uri="{BB962C8B-B14F-4D97-AF65-F5344CB8AC3E}">
        <p14:creationId xmlns:p14="http://schemas.microsoft.com/office/powerpoint/2010/main" val="293676868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2ABB06E-7C8F-4990-A025-DC7B95DCC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適合民眾的消毒方法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EF6A6BAA-8A2F-463B-88D5-5402A1978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依據腸病毒的特性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化學製劑：醛類、鹵素類消毒劑（含氯漂白水）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溫度：煮沸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紫外線：日曬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以重點消毒取代大規模噴藥消毒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善用戶外紫外線</a:t>
            </a:r>
          </a:p>
        </p:txBody>
      </p:sp>
    </p:spTree>
    <p:extLst>
      <p:ext uri="{BB962C8B-B14F-4D97-AF65-F5344CB8AC3E}">
        <p14:creationId xmlns:p14="http://schemas.microsoft.com/office/powerpoint/2010/main" val="354135086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D8877A9-C476-4D2A-ACD7-19936DDD5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含氯漂白水泡製方式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18EE8AC0-30A9-4C01-8251-6778DDA02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128771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市售含氯漂白水</a:t>
            </a:r>
            <a:r>
              <a:rPr lang="en-US" altLang="zh-TW" dirty="0"/>
              <a:t>(</a:t>
            </a:r>
            <a:r>
              <a:rPr lang="zh-TW" altLang="en-US" dirty="0"/>
              <a:t>以次氯酸鈉濃度為</a:t>
            </a:r>
            <a:r>
              <a:rPr lang="en-US" altLang="zh-TW" dirty="0"/>
              <a:t>5%</a:t>
            </a:r>
            <a:r>
              <a:rPr lang="zh-TW" altLang="en-US" dirty="0"/>
              <a:t>計算</a:t>
            </a:r>
            <a:r>
              <a:rPr lang="en-US" altLang="zh-TW" dirty="0"/>
              <a:t>) </a:t>
            </a:r>
          </a:p>
          <a:p>
            <a:pPr lvl="1">
              <a:buFont typeface="Wingdings" panose="05000000000000000000" pitchFamily="2" charset="2"/>
              <a:buChar char="l"/>
            </a:pPr>
            <a:r>
              <a:rPr lang="en-US" altLang="zh-TW" dirty="0"/>
              <a:t> </a:t>
            </a:r>
            <a:r>
              <a:rPr lang="zh-TW" altLang="en-US" dirty="0"/>
              <a:t>配製一般環境消毒所需之</a:t>
            </a:r>
            <a:r>
              <a:rPr lang="en-US" altLang="zh-TW" dirty="0"/>
              <a:t>500 ppm</a:t>
            </a:r>
            <a:r>
              <a:rPr lang="zh-TW" altLang="en-US" dirty="0"/>
              <a:t>消毒水，需進行</a:t>
            </a:r>
            <a:r>
              <a:rPr lang="en-US" altLang="zh-TW" dirty="0"/>
              <a:t>100</a:t>
            </a:r>
            <a:r>
              <a:rPr lang="zh-TW" altLang="en-US" dirty="0"/>
              <a:t>倍稀釋 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dirty="0"/>
              <a:t> 配製分泌物或排泄物污染之物品或表面消毒所需之</a:t>
            </a:r>
            <a:r>
              <a:rPr lang="en-US" altLang="zh-TW" dirty="0"/>
              <a:t>1000 ppm </a:t>
            </a:r>
            <a:r>
              <a:rPr lang="zh-TW" altLang="en-US" dirty="0"/>
              <a:t>消毒水，需進行</a:t>
            </a:r>
            <a:r>
              <a:rPr lang="en-US" altLang="zh-TW" dirty="0"/>
              <a:t>50</a:t>
            </a:r>
            <a:r>
              <a:rPr lang="zh-TW" altLang="en-US" dirty="0"/>
              <a:t>倍稀釋 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F89EE35-EDB7-432F-A960-8FDF9E595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294382"/>
            <a:ext cx="8629650" cy="317182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689CB6C-F086-4406-AF09-FF0DEF88D35D}"/>
              </a:ext>
            </a:extLst>
          </p:cNvPr>
          <p:cNvSpPr/>
          <p:nvPr/>
        </p:nvSpPr>
        <p:spPr>
          <a:xfrm>
            <a:off x="9722840" y="5041784"/>
            <a:ext cx="820024" cy="4613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1:100</a:t>
            </a:r>
            <a:endParaRPr lang="zh-TW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7924A4E-E9F3-41D7-8641-4BF8029FE313}"/>
              </a:ext>
            </a:extLst>
          </p:cNvPr>
          <p:cNvSpPr/>
          <p:nvPr/>
        </p:nvSpPr>
        <p:spPr>
          <a:xfrm>
            <a:off x="9722840" y="5739469"/>
            <a:ext cx="820024" cy="4613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1:50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4793698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E69807E-C9AA-4D31-A568-18119EDF9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消毒重點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2D86BC3C-4A6D-4C3A-A79D-6BF2C993D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應進行全面環境清潔及重點消毒工作，包括：</a:t>
            </a:r>
            <a:r>
              <a:rPr lang="zh-TW" altLang="en-US" dirty="0">
                <a:solidFill>
                  <a:schemeClr val="accent1"/>
                </a:solidFill>
              </a:rPr>
              <a:t>電梯按鈕、手扶 梯、門把、手推車、嬰兒床、兒童遊戲設施及玩具</a:t>
            </a:r>
            <a:r>
              <a:rPr lang="zh-TW" altLang="en-US" dirty="0"/>
              <a:t>等，均要以 消毒劑進行清潔與消毒。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清潔消毒時，工作人員應穿戴防水手套、口罩等防護衣物，工 作完畢後手套應取下，避免碰觸其他物品而造成污染。 </a:t>
            </a:r>
          </a:p>
        </p:txBody>
      </p:sp>
    </p:spTree>
    <p:extLst>
      <p:ext uri="{BB962C8B-B14F-4D97-AF65-F5344CB8AC3E}">
        <p14:creationId xmlns:p14="http://schemas.microsoft.com/office/powerpoint/2010/main" val="197032282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882C41E-5944-4384-B1E4-248C2598E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消毒方法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1E171A5-91BB-4CE2-85BE-A6B3CC51C3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戶外紫外線、紫外線殺菌燈、氯及煮沸等方法均能有效殺滅腸 病毒，衣物等物品可使用沸水浸泡或曝曬等消毒方式。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酒精（為乾式洗手液常見的主要殺菌成分）、乙醚、氯仿、酚 類（如：來舒）等常見消毒劑對</a:t>
            </a:r>
            <a:r>
              <a:rPr lang="zh-TW" altLang="en-US" dirty="0">
                <a:solidFill>
                  <a:schemeClr val="accent1"/>
                </a:solidFill>
              </a:rPr>
              <a:t>腸病毒殺滅效果不佳，請避免使用</a:t>
            </a:r>
            <a:r>
              <a:rPr lang="zh-TW" altLang="en-US" dirty="0"/>
              <a:t>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建議使用濃度為 </a:t>
            </a:r>
            <a:r>
              <a:rPr lang="en-US" altLang="zh-TW" dirty="0"/>
              <a:t>500ppm</a:t>
            </a:r>
            <a:r>
              <a:rPr lang="zh-TW" altLang="en-US" dirty="0"/>
              <a:t> </a:t>
            </a:r>
            <a:r>
              <a:rPr lang="en-US" altLang="zh-TW" dirty="0"/>
              <a:t>(</a:t>
            </a:r>
            <a:r>
              <a:rPr lang="zh-TW" altLang="en-US" dirty="0"/>
              <a:t>淡</a:t>
            </a:r>
            <a:r>
              <a:rPr lang="en-US" altLang="zh-TW" dirty="0"/>
              <a:t>1:100) </a:t>
            </a:r>
            <a:r>
              <a:rPr lang="zh-TW" altLang="en-US" dirty="0"/>
              <a:t>漂白水</a:t>
            </a:r>
            <a:r>
              <a:rPr lang="en-US" altLang="zh-TW" dirty="0"/>
              <a:t>:</a:t>
            </a:r>
            <a:r>
              <a:rPr lang="zh-TW" altLang="en-US" dirty="0"/>
              <a:t> 於 </a:t>
            </a:r>
            <a:r>
              <a:rPr lang="en-US" altLang="zh-TW" dirty="0"/>
              <a:t>24 </a:t>
            </a:r>
            <a:r>
              <a:rPr lang="zh-TW" altLang="en-US" dirty="0"/>
              <a:t>小時內 使用。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遭病童口鼻分泌物或排泄物污染之物品或表面，建議使用 </a:t>
            </a:r>
            <a:r>
              <a:rPr lang="en-US" altLang="zh-TW" dirty="0"/>
              <a:t>1000ppm(</a:t>
            </a:r>
            <a:r>
              <a:rPr lang="zh-TW" altLang="en-US" dirty="0"/>
              <a:t>濃 </a:t>
            </a:r>
            <a:r>
              <a:rPr lang="en-US" altLang="zh-TW" dirty="0"/>
              <a:t>1:50) </a:t>
            </a:r>
            <a:r>
              <a:rPr lang="zh-TW" altLang="en-US" dirty="0"/>
              <a:t>漂白水擦拭。 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亦可視需要選用其他具檢驗報告可證實對腸病毒有效之消毒 藥品。</a:t>
            </a:r>
          </a:p>
        </p:txBody>
      </p:sp>
    </p:spTree>
    <p:extLst>
      <p:ext uri="{BB962C8B-B14F-4D97-AF65-F5344CB8AC3E}">
        <p14:creationId xmlns:p14="http://schemas.microsoft.com/office/powerpoint/2010/main" val="169672389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E562674-A7E5-486F-A14B-8385604DE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教托育機構內疫情處理建議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26847917-5A34-40F0-B209-C7216A815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通報衛生教育單位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落實「</a:t>
            </a:r>
            <a:r>
              <a:rPr lang="zh-TW" altLang="en-US" dirty="0">
                <a:solidFill>
                  <a:schemeClr val="accent1"/>
                </a:solidFill>
              </a:rPr>
              <a:t>生病不上課</a:t>
            </a:r>
            <a:r>
              <a:rPr lang="zh-TW" altLang="en-US" dirty="0"/>
              <a:t>」，請病童在家休養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加強病童父母衛教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進行環境清掃及消毒工作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工作人員要加強衛生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有聚集感染現象時，應儘速報告學校行政 單位，並與衛生、社會或教育單位連繫， 以決定應否採行相關防疫措施</a:t>
            </a:r>
          </a:p>
        </p:txBody>
      </p:sp>
    </p:spTree>
    <p:extLst>
      <p:ext uri="{BB962C8B-B14F-4D97-AF65-F5344CB8AC3E}">
        <p14:creationId xmlns:p14="http://schemas.microsoft.com/office/powerpoint/2010/main" val="294646898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CA36E74-7926-4838-B488-4F1837835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病童是否可以到校上課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5306CE04-F5C9-4D31-ABB2-7D5973699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說服家長，讓生病幼童請假在家休息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病童無法請假，則載口罩上課，適度區隔</a:t>
            </a:r>
          </a:p>
        </p:txBody>
      </p:sp>
    </p:spTree>
    <p:extLst>
      <p:ext uri="{BB962C8B-B14F-4D97-AF65-F5344CB8AC3E}">
        <p14:creationId xmlns:p14="http://schemas.microsoft.com/office/powerpoint/2010/main" val="185044485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B109CA0-C6EA-4E2B-91E8-C7A906702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感染之幼學童宜請假多久？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CBCCFCD2-3437-47E0-8F2E-085FC2E11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建議</a:t>
            </a:r>
            <a:r>
              <a:rPr lang="zh-TW" altLang="en-US" dirty="0">
                <a:solidFill>
                  <a:schemeClr val="accent1"/>
                </a:solidFill>
              </a:rPr>
              <a:t>以發病日起算，請假在家休息</a:t>
            </a:r>
            <a:r>
              <a:rPr lang="en-US" altLang="zh-TW" dirty="0">
                <a:solidFill>
                  <a:schemeClr val="accent1"/>
                </a:solidFill>
              </a:rPr>
              <a:t>7</a:t>
            </a:r>
            <a:r>
              <a:rPr lang="zh-TW" altLang="en-US" dirty="0">
                <a:solidFill>
                  <a:schemeClr val="accent1"/>
                </a:solidFill>
              </a:rPr>
              <a:t>天</a:t>
            </a:r>
            <a:r>
              <a:rPr lang="zh-TW" altLang="en-US" dirty="0"/>
              <a:t>為原則，以減低傳染的機會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實際請假時間長短，可依醫師指示彈 性調整 </a:t>
            </a:r>
          </a:p>
        </p:txBody>
      </p:sp>
    </p:spTree>
    <p:extLst>
      <p:ext uri="{BB962C8B-B14F-4D97-AF65-F5344CB8AC3E}">
        <p14:creationId xmlns:p14="http://schemas.microsoft.com/office/powerpoint/2010/main" val="152006117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55AC820-BE54-4DFB-8855-1A9489F4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教托育機構因應腸病毒疫情之 停課建議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E4581EAB-4484-4515-81E0-90451953A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173" y="1971850"/>
            <a:ext cx="8696325" cy="486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7724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herpanginaãçåçæå°çµæ">
            <a:extLst>
              <a:ext uri="{FF2B5EF4-FFF2-40B4-BE49-F238E27FC236}">
                <a16:creationId xmlns:a16="http://schemas.microsoft.com/office/drawing/2014/main" xmlns="" id="{9CE7C28D-2160-4F09-914A-26FE5B2FE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89" y="478741"/>
            <a:ext cx="4333714" cy="2950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ãherpanginaãçåçæå°çµæ">
            <a:extLst>
              <a:ext uri="{FF2B5EF4-FFF2-40B4-BE49-F238E27FC236}">
                <a16:creationId xmlns:a16="http://schemas.microsoft.com/office/drawing/2014/main" xmlns="" id="{2C730CC9-C9D4-4045-B1D9-0E74FE504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838" y="149432"/>
            <a:ext cx="5087380" cy="2453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 descr="ãchicken poxãçåçæå°çµæ">
            <a:extLst>
              <a:ext uri="{FF2B5EF4-FFF2-40B4-BE49-F238E27FC236}">
                <a16:creationId xmlns:a16="http://schemas.microsoft.com/office/drawing/2014/main" xmlns="" id="{9D381D2F-BB45-4A03-88F8-08DC11CBC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8" y="3896168"/>
            <a:ext cx="3048000" cy="202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6" name="Picture 12" descr="ãHFMDãçåçæå°çµæ">
            <a:extLst>
              <a:ext uri="{FF2B5EF4-FFF2-40B4-BE49-F238E27FC236}">
                <a16:creationId xmlns:a16="http://schemas.microsoft.com/office/drawing/2014/main" xmlns="" id="{134413C9-7644-4B40-AE28-DCBCEB07E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657" y="3429000"/>
            <a:ext cx="5103802" cy="2679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ãherpetic gingivostomatitisãçåçæå°çµæ">
            <a:extLst>
              <a:ext uri="{FF2B5EF4-FFF2-40B4-BE49-F238E27FC236}">
                <a16:creationId xmlns:a16="http://schemas.microsoft.com/office/drawing/2014/main" xmlns="" id="{6CFCDF35-E8C1-4715-BF69-CA30B15FC8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0"/>
          <a:stretch/>
        </p:blipFill>
        <p:spPr bwMode="auto">
          <a:xfrm>
            <a:off x="4052801" y="3758368"/>
            <a:ext cx="3382074" cy="3121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8059867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ãherpanginaãçåçæå°çµæ">
            <a:extLst>
              <a:ext uri="{FF2B5EF4-FFF2-40B4-BE49-F238E27FC236}">
                <a16:creationId xmlns:a16="http://schemas.microsoft.com/office/drawing/2014/main" xmlns="" id="{C8F782D7-BB07-424B-802D-3ACC766C7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27" y="2022316"/>
            <a:ext cx="4333714" cy="2950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10" descr="ãherpetic gingivostomatitisãçåçæå°çµæ">
            <a:extLst>
              <a:ext uri="{FF2B5EF4-FFF2-40B4-BE49-F238E27FC236}">
                <a16:creationId xmlns:a16="http://schemas.microsoft.com/office/drawing/2014/main" xmlns="" id="{F632155F-8FA8-4298-9948-7A7CDB3DFD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0"/>
          <a:stretch/>
        </p:blipFill>
        <p:spPr bwMode="auto">
          <a:xfrm>
            <a:off x="6443664" y="1936488"/>
            <a:ext cx="3382074" cy="3121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3328318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5A95F62-B53D-4D07-996C-D11150909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泡疹性齒齦炎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130EDBC-1339-4BF8-A557-8F22CD31E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7071248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人類疱疹病毒（</a:t>
            </a:r>
            <a:r>
              <a:rPr lang="en-US" altLang="zh-TW" dirty="0"/>
              <a:t>Human herpes virus, HSV</a:t>
            </a:r>
            <a:r>
              <a:rPr lang="zh-TW" altLang="en-US" dirty="0"/>
              <a:t>）感染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疱疹病毒的傳染跟腸病毒不同，它不是靠飛沫的傳染，一定要近距離接觸才會傳給人。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症狀：發高燒、口腔劇痛、流口水、口咽舌處潰瘍、口腔惡臭及頭頸部淋巴腺腫大。此外，病童的牙齦會出現紅腫、潰瘍現象，輕輕接觸即流血。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dirty="0"/>
              <a:t> 區分：初期很難區分</a:t>
            </a:r>
            <a:endParaRPr lang="en-US" altLang="zh-TW" dirty="0"/>
          </a:p>
        </p:txBody>
      </p:sp>
      <p:pic>
        <p:nvPicPr>
          <p:cNvPr id="4" name="Picture 10" descr="ãherpetic gingivostomatitisãçåçæå°çµæ">
            <a:extLst>
              <a:ext uri="{FF2B5EF4-FFF2-40B4-BE49-F238E27FC236}">
                <a16:creationId xmlns:a16="http://schemas.microsoft.com/office/drawing/2014/main" xmlns="" id="{FCCE692E-9BAC-44E3-9E4A-D958983B8B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0"/>
          <a:stretch/>
        </p:blipFill>
        <p:spPr bwMode="auto">
          <a:xfrm>
            <a:off x="8427528" y="2286000"/>
            <a:ext cx="3213544" cy="3121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2127201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ãherpanginaãçåçæå°çµæ">
            <a:extLst>
              <a:ext uri="{FF2B5EF4-FFF2-40B4-BE49-F238E27FC236}">
                <a16:creationId xmlns:a16="http://schemas.microsoft.com/office/drawing/2014/main" xmlns="" id="{C8F782D7-BB07-424B-802D-3ACC766C7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27" y="2022316"/>
            <a:ext cx="4333714" cy="2950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10" descr="ãherpetic gingivostomatitisãçåçæå°çµæ">
            <a:extLst>
              <a:ext uri="{FF2B5EF4-FFF2-40B4-BE49-F238E27FC236}">
                <a16:creationId xmlns:a16="http://schemas.microsoft.com/office/drawing/2014/main" xmlns="" id="{F632155F-8FA8-4298-9948-7A7CDB3DFD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0"/>
          <a:stretch/>
        </p:blipFill>
        <p:spPr bwMode="auto">
          <a:xfrm>
            <a:off x="6443664" y="1936488"/>
            <a:ext cx="3382074" cy="3121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7683730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ãchicken poxãçåçæå°çµæ">
            <a:extLst>
              <a:ext uri="{FF2B5EF4-FFF2-40B4-BE49-F238E27FC236}">
                <a16:creationId xmlns:a16="http://schemas.microsoft.com/office/drawing/2014/main" xmlns="" id="{5356CF2B-5EC4-4F73-B6DD-A0056E2E5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251" y="1627205"/>
            <a:ext cx="5413843" cy="3603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763560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要素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685</TotalTime>
  <Words>2881</Words>
  <Application>Microsoft Office PowerPoint</Application>
  <PresentationFormat>自訂</PresentationFormat>
  <Paragraphs>309</Paragraphs>
  <Slides>80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80</vt:i4>
      </vt:variant>
    </vt:vector>
  </HeadingPairs>
  <TitlesOfParts>
    <vt:vector size="81" baseType="lpstr">
      <vt:lpstr>要素</vt:lpstr>
      <vt:lpstr>新興傳染病與腸病毒</vt:lpstr>
      <vt:lpstr>2020年2月， 香港佛堂出現群聚感染</vt:lpstr>
      <vt:lpstr>PowerPoint 簡報</vt:lpstr>
      <vt:lpstr>PowerPoint 簡報</vt:lpstr>
      <vt:lpstr>話說從頭</vt:lpstr>
      <vt:lpstr>PowerPoint 簡報</vt:lpstr>
      <vt:lpstr>冠狀病毒</vt:lpstr>
      <vt:lpstr>冠狀病毒</vt:lpstr>
      <vt:lpstr>冠狀病毒</vt:lpstr>
      <vt:lpstr>傳染途徑</vt:lpstr>
      <vt:lpstr>為什麼SARS當年可以消滅?</vt:lpstr>
      <vt:lpstr>SARS</vt:lpstr>
      <vt:lpstr>COVID-19潛伏期</vt:lpstr>
      <vt:lpstr>PowerPoint 簡報</vt:lpstr>
      <vt:lpstr>Ro值</vt:lpstr>
      <vt:lpstr>PowerPoint 簡報</vt:lpstr>
      <vt:lpstr>COVID19 症狀</vt:lpstr>
      <vt:lpstr>COVID 19嚴重度</vt:lpstr>
      <vt:lpstr>COVID 19嚴重度</vt:lpstr>
      <vt:lpstr>PowerPoint 簡報</vt:lpstr>
      <vt:lpstr>診斷</vt:lpstr>
      <vt:lpstr>CT值</vt:lpstr>
      <vt:lpstr>PowerPoint 簡報</vt:lpstr>
      <vt:lpstr>是不是醫療人員</vt:lpstr>
      <vt:lpstr>PowerPoint 簡報</vt:lpstr>
      <vt:lpstr>真的很想摸</vt:lpstr>
      <vt:lpstr>PowerPoint 簡報</vt:lpstr>
      <vt:lpstr>PowerPoint 簡報</vt:lpstr>
      <vt:lpstr>PowerPoint 簡報</vt:lpstr>
      <vt:lpstr>PowerPoint 簡報</vt:lpstr>
      <vt:lpstr>含氯漂白水泡製方式</vt:lpstr>
      <vt:lpstr> 腸病毒防治</vt:lpstr>
      <vt:lpstr>PowerPoint 簡報</vt:lpstr>
      <vt:lpstr>PowerPoint 簡報</vt:lpstr>
      <vt:lpstr>腸病毒是什麼</vt:lpstr>
      <vt:lpstr>PowerPoint 簡報</vt:lpstr>
      <vt:lpstr>腸病毒的特性</vt:lpstr>
      <vt:lpstr>流行季節</vt:lpstr>
      <vt:lpstr>傳染途徑</vt:lpstr>
      <vt:lpstr>各年齡層感染腸病毒的危險程度</vt:lpstr>
      <vt:lpstr>幾個迷思</vt:lpstr>
      <vt:lpstr>腸病毒的兩大表現</vt:lpstr>
      <vt:lpstr>疱疹性咽峽炎</vt:lpstr>
      <vt:lpstr>手足口病</vt:lpstr>
      <vt:lpstr>幾個迷思</vt:lpstr>
      <vt:lpstr>腸病毒感染之致命機率</vt:lpstr>
      <vt:lpstr>腸病毒感染之症狀</vt:lpstr>
      <vt:lpstr>傳染力及傳染期間</vt:lpstr>
      <vt:lpstr>感染過腸病毒之後的免疫力</vt:lpstr>
      <vt:lpstr>治療</vt:lpstr>
      <vt:lpstr>PowerPoint 簡報</vt:lpstr>
      <vt:lpstr>治療</vt:lpstr>
      <vt:lpstr>腸病毒噴霧</vt:lpstr>
      <vt:lpstr>患者之處理與治療</vt:lpstr>
      <vt:lpstr>治療</vt:lpstr>
      <vt:lpstr>腸病毒重症---真正重要的事情</vt:lpstr>
      <vt:lpstr>嗜睡、意識改變、活力不佳、手腳無力</vt:lpstr>
      <vt:lpstr>肌躍型抽搐</vt:lpstr>
      <vt:lpstr>持續嘔吐</vt:lpstr>
      <vt:lpstr>呼吸急促或心跳加快</vt:lpstr>
      <vt:lpstr>腸病毒感染併發重症前兆病徵</vt:lpstr>
      <vt:lpstr>腸病毒防治面臨問題</vt:lpstr>
      <vt:lpstr>容易導致重症的腸病毒</vt:lpstr>
      <vt:lpstr>感染腸病毒71型常見症狀</vt:lpstr>
      <vt:lpstr>腸病毒D68型感染</vt:lpstr>
      <vt:lpstr>腸病毒D68型與其他腸病毒之比較</vt:lpstr>
      <vt:lpstr>如何預防腸病毒?</vt:lpstr>
      <vt:lpstr>適合民眾的消毒方法</vt:lpstr>
      <vt:lpstr>含氯漂白水泡製方式</vt:lpstr>
      <vt:lpstr>消毒重點</vt:lpstr>
      <vt:lpstr>消毒方法</vt:lpstr>
      <vt:lpstr>教托育機構內疫情處理建議</vt:lpstr>
      <vt:lpstr>病童是否可以到校上課?</vt:lpstr>
      <vt:lpstr>感染之幼學童宜請假多久？</vt:lpstr>
      <vt:lpstr>教托育機構因應腸病毒疫情之 停課建議</vt:lpstr>
      <vt:lpstr>PowerPoint 簡報</vt:lpstr>
      <vt:lpstr>PowerPoint 簡報</vt:lpstr>
      <vt:lpstr>泡疹性齒齦炎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一聽就懂的腸病毒</dc:title>
  <dc:creator>masque chen</dc:creator>
  <cp:lastModifiedBy>user</cp:lastModifiedBy>
  <cp:revision>52</cp:revision>
  <dcterms:created xsi:type="dcterms:W3CDTF">2019-03-25T12:08:45Z</dcterms:created>
  <dcterms:modified xsi:type="dcterms:W3CDTF">2020-06-29T04:35:15Z</dcterms:modified>
</cp:coreProperties>
</file>